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2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6858000" type="screen4x3"/>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0" d="100"/>
          <a:sy n="80" d="100"/>
        </p:scale>
        <p:origin x="-600"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p:cNvSpPr>
          <p:nvPr>
            <p:ph type="sldImg"/>
          </p:nvPr>
        </p:nvSpPr>
        <p:spPr bwMode="auto">
          <a:xfrm>
            <a:off x="1106488" y="812800"/>
            <a:ext cx="5343525" cy="4006850"/>
          </a:xfrm>
          <a:prstGeom prst="rect">
            <a:avLst/>
          </a:prstGeom>
          <a:noFill/>
          <a:ln w="9525" cap="flat">
            <a:noFill/>
            <a:round/>
            <a:headEnd/>
            <a:tailEnd/>
          </a:ln>
          <a:effectLst/>
        </p:spPr>
      </p:sp>
      <p:sp>
        <p:nvSpPr>
          <p:cNvPr id="4098" name="Rectangle 2"/>
          <p:cNvSpPr>
            <a:spLocks noGrp="1" noChangeArrowheads="1"/>
          </p:cNvSpPr>
          <p:nvPr>
            <p:ph type="body"/>
          </p:nvPr>
        </p:nvSpPr>
        <p:spPr bwMode="auto">
          <a:xfrm>
            <a:off x="755650" y="5078413"/>
            <a:ext cx="6046788" cy="4810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s-CL" smtClean="0"/>
          </a:p>
        </p:txBody>
      </p:sp>
      <p:sp>
        <p:nvSpPr>
          <p:cNvPr id="4099" name="Rectangle 3"/>
          <p:cNvSpPr>
            <a:spLocks noGrp="1" noChangeArrowheads="1"/>
          </p:cNvSpPr>
          <p:nvPr>
            <p:ph type="hdr"/>
          </p:nvPr>
        </p:nvSpPr>
        <p:spPr bwMode="auto">
          <a:xfrm>
            <a:off x="0"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s-ES"/>
          </a:p>
        </p:txBody>
      </p:sp>
      <p:sp>
        <p:nvSpPr>
          <p:cNvPr id="4100" name="Rectangle 4"/>
          <p:cNvSpPr>
            <a:spLocks noGrp="1" noChangeArrowheads="1"/>
          </p:cNvSpPr>
          <p:nvPr>
            <p:ph type="dt"/>
          </p:nvPr>
        </p:nvSpPr>
        <p:spPr bwMode="auto">
          <a:xfrm>
            <a:off x="4278313"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s-ES"/>
          </a:p>
        </p:txBody>
      </p:sp>
      <p:sp>
        <p:nvSpPr>
          <p:cNvPr id="4101" name="Rectangle 5"/>
          <p:cNvSpPr>
            <a:spLocks noGrp="1" noChangeArrowheads="1"/>
          </p:cNvSpPr>
          <p:nvPr>
            <p:ph type="ftr"/>
          </p:nvPr>
        </p:nvSpPr>
        <p:spPr bwMode="auto">
          <a:xfrm>
            <a:off x="0"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s-ES"/>
          </a:p>
        </p:txBody>
      </p:sp>
      <p:sp>
        <p:nvSpPr>
          <p:cNvPr id="4102" name="Rectangle 6"/>
          <p:cNvSpPr>
            <a:spLocks noGrp="1" noChangeArrowheads="1"/>
          </p:cNvSpPr>
          <p:nvPr>
            <p:ph type="sldNum"/>
          </p:nvPr>
        </p:nvSpPr>
        <p:spPr bwMode="auto">
          <a:xfrm>
            <a:off x="4278313"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733CF076-0C4A-4F8E-BA27-17A6BF2860A5}" type="slidenum">
              <a:rPr lang="es-ES"/>
              <a:pPr/>
              <a:t>‹#›</a:t>
            </a:fld>
            <a:endParaRPr lang="es-ES"/>
          </a:p>
        </p:txBody>
      </p:sp>
    </p:spTree>
    <p:extLst>
      <p:ext uri="{BB962C8B-B14F-4D97-AF65-F5344CB8AC3E}">
        <p14:creationId xmlns:p14="http://schemas.microsoft.com/office/powerpoint/2010/main" xmlns="" val="169871629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82C8780-BEBD-49BD-A42C-DF1EB0D66AF2}" type="slidenum">
              <a:rPr lang="es-ES"/>
              <a:pPr/>
              <a:t>1</a:t>
            </a:fld>
            <a:endParaRPr lang="es-ES"/>
          </a:p>
        </p:txBody>
      </p:sp>
      <p:sp>
        <p:nvSpPr>
          <p:cNvPr id="266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1B4519D-0239-4390-BA67-13235883C35F}" type="slidenum">
              <a:rPr lang="es-ES"/>
              <a:pPr/>
              <a:t>10</a:t>
            </a:fld>
            <a:endParaRPr lang="es-ES"/>
          </a:p>
        </p:txBody>
      </p:sp>
      <p:sp>
        <p:nvSpPr>
          <p:cNvPr id="358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0FF561D-A515-4DF2-9869-8F458B52990F}" type="slidenum">
              <a:rPr lang="es-ES"/>
              <a:pPr/>
              <a:t>11</a:t>
            </a:fld>
            <a:endParaRPr lang="es-ES"/>
          </a:p>
        </p:txBody>
      </p:sp>
      <p:sp>
        <p:nvSpPr>
          <p:cNvPr id="368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687D709-0CD4-493E-9F19-E7B6FD999449}" type="slidenum">
              <a:rPr lang="es-ES"/>
              <a:pPr/>
              <a:t>12</a:t>
            </a:fld>
            <a:endParaRPr lang="es-ES"/>
          </a:p>
        </p:txBody>
      </p:sp>
      <p:sp>
        <p:nvSpPr>
          <p:cNvPr id="378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5509446-88FA-4E04-A169-0625E82A357B}" type="slidenum">
              <a:rPr lang="es-ES"/>
              <a:pPr/>
              <a:t>13</a:t>
            </a:fld>
            <a:endParaRPr lang="es-ES"/>
          </a:p>
        </p:txBody>
      </p:sp>
      <p:sp>
        <p:nvSpPr>
          <p:cNvPr id="3891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06F1AA-760A-440E-93CA-BE3CE41B08FA}" type="slidenum">
              <a:rPr lang="es-ES"/>
              <a:pPr/>
              <a:t>14</a:t>
            </a:fld>
            <a:endParaRPr lang="es-ES"/>
          </a:p>
        </p:txBody>
      </p:sp>
      <p:sp>
        <p:nvSpPr>
          <p:cNvPr id="3993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8CDB0B2-E8B3-44CD-AC63-7D119A519330}" type="slidenum">
              <a:rPr lang="es-ES"/>
              <a:pPr/>
              <a:t>15</a:t>
            </a:fld>
            <a:endParaRPr lang="es-ES"/>
          </a:p>
        </p:txBody>
      </p:sp>
      <p:sp>
        <p:nvSpPr>
          <p:cNvPr id="4096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75C2E75-7997-482E-8B9B-E151D056C8B0}" type="slidenum">
              <a:rPr lang="es-ES"/>
              <a:pPr/>
              <a:t>16</a:t>
            </a:fld>
            <a:endParaRPr lang="es-ES"/>
          </a:p>
        </p:txBody>
      </p:sp>
      <p:sp>
        <p:nvSpPr>
          <p:cNvPr id="4198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9DEBDF5-B718-4702-8A5F-4B6C12B33F10}" type="slidenum">
              <a:rPr lang="es-ES"/>
              <a:pPr/>
              <a:t>17</a:t>
            </a:fld>
            <a:endParaRPr lang="es-ES"/>
          </a:p>
        </p:txBody>
      </p:sp>
      <p:sp>
        <p:nvSpPr>
          <p:cNvPr id="4300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AB0ADE4-5512-4166-B78C-67A1D6E14C4F}" type="slidenum">
              <a:rPr lang="es-ES"/>
              <a:pPr/>
              <a:t>18</a:t>
            </a:fld>
            <a:endParaRPr lang="es-ES"/>
          </a:p>
        </p:txBody>
      </p:sp>
      <p:sp>
        <p:nvSpPr>
          <p:cNvPr id="4403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F06F1D7-E6CF-4BDD-9B27-71CB90835DF5}" type="slidenum">
              <a:rPr lang="es-ES"/>
              <a:pPr/>
              <a:t>19</a:t>
            </a:fld>
            <a:endParaRPr lang="es-ES"/>
          </a:p>
        </p:txBody>
      </p:sp>
      <p:sp>
        <p:nvSpPr>
          <p:cNvPr id="4505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6C83B34-2647-4E3B-B0CF-74A0CFD19A15}" type="slidenum">
              <a:rPr lang="es-ES"/>
              <a:pPr/>
              <a:t>2</a:t>
            </a:fld>
            <a:endParaRPr lang="es-ES"/>
          </a:p>
        </p:txBody>
      </p:sp>
      <p:sp>
        <p:nvSpPr>
          <p:cNvPr id="276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614B87F-8F46-47C4-A22B-48696DE146CA}" type="slidenum">
              <a:rPr lang="es-ES"/>
              <a:pPr/>
              <a:t>20</a:t>
            </a:fld>
            <a:endParaRPr lang="es-ES"/>
          </a:p>
        </p:txBody>
      </p:sp>
      <p:sp>
        <p:nvSpPr>
          <p:cNvPr id="4608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BC32302-D067-40FF-B5B2-0C374D087B1B}" type="slidenum">
              <a:rPr lang="es-ES"/>
              <a:pPr/>
              <a:t>21</a:t>
            </a:fld>
            <a:endParaRPr lang="es-ES"/>
          </a:p>
        </p:txBody>
      </p:sp>
      <p:sp>
        <p:nvSpPr>
          <p:cNvPr id="471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F685B69-AAE9-4C58-880C-A641BA1D6453}" type="slidenum">
              <a:rPr lang="es-ES"/>
              <a:pPr/>
              <a:t>3</a:t>
            </a:fld>
            <a:endParaRPr lang="es-ES"/>
          </a:p>
        </p:txBody>
      </p:sp>
      <p:sp>
        <p:nvSpPr>
          <p:cNvPr id="286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dirty="0" smtClean="0"/>
          </a:p>
          <a:p>
            <a:endParaRPr lang="es-CL" dirty="0" smtClean="0"/>
          </a:p>
          <a:p>
            <a:endParaRPr lang="es-C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367E29F-6427-4B61-B9B0-5D56EF67A890}" type="slidenum">
              <a:rPr lang="es-ES"/>
              <a:pPr/>
              <a:t>4</a:t>
            </a:fld>
            <a:endParaRPr lang="es-ES"/>
          </a:p>
        </p:txBody>
      </p:sp>
      <p:sp>
        <p:nvSpPr>
          <p:cNvPr id="296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6EF0F8-06AE-4738-B158-AFCA71CF5419}" type="slidenum">
              <a:rPr lang="es-ES"/>
              <a:pPr/>
              <a:t>5</a:t>
            </a:fld>
            <a:endParaRPr lang="es-ES"/>
          </a:p>
        </p:txBody>
      </p:sp>
      <p:sp>
        <p:nvSpPr>
          <p:cNvPr id="3072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6C8F7CF-3508-4CF1-98CE-B149B49BD8A2}" type="slidenum">
              <a:rPr lang="es-ES"/>
              <a:pPr/>
              <a:t>6</a:t>
            </a:fld>
            <a:endParaRPr lang="es-ES"/>
          </a:p>
        </p:txBody>
      </p:sp>
      <p:sp>
        <p:nvSpPr>
          <p:cNvPr id="317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5D6538B-DE3F-40D2-85F6-6F04C3BEE252}" type="slidenum">
              <a:rPr lang="es-ES"/>
              <a:pPr/>
              <a:t>7</a:t>
            </a:fld>
            <a:endParaRPr lang="es-ES"/>
          </a:p>
        </p:txBody>
      </p:sp>
      <p:sp>
        <p:nvSpPr>
          <p:cNvPr id="327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AE97D3B-580A-4CA2-B876-16A7C8CC96CB}" type="slidenum">
              <a:rPr lang="es-ES"/>
              <a:pPr/>
              <a:t>8</a:t>
            </a:fld>
            <a:endParaRPr lang="es-ES"/>
          </a:p>
        </p:txBody>
      </p:sp>
      <p:sp>
        <p:nvSpPr>
          <p:cNvPr id="337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6832DBD-EE5E-4C65-879E-5AEDB33E8511}" type="slidenum">
              <a:rPr lang="es-ES"/>
              <a:pPr/>
              <a:t>9</a:t>
            </a:fld>
            <a:endParaRPr lang="es-ES"/>
          </a:p>
        </p:txBody>
      </p:sp>
      <p:sp>
        <p:nvSpPr>
          <p:cNvPr id="348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8F710EF7-78BE-4099-A176-20A96207296D}"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A4A613FB-2DAB-40D3-94C0-EA28B431EDA5}"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604963"/>
            <a:ext cx="2055813" cy="452437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1604963"/>
            <a:ext cx="6019800" cy="45243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E31BDDBE-FB27-4499-9F1E-69087CE90739}" type="slidenum">
              <a:rPr lang="es-ES"/>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130425"/>
            <a:ext cx="7770813" cy="1468438"/>
          </a:xfrm>
        </p:spPr>
        <p:txBody>
          <a:bodyPr/>
          <a:lstStyle/>
          <a:p>
            <a:r>
              <a:rPr lang="es-ES" smtClean="0"/>
              <a:t>Haga clic para modificar el estilo de título del patrón</a:t>
            </a:r>
            <a:endParaRPr lang="es-CL"/>
          </a:p>
        </p:txBody>
      </p:sp>
      <p:sp>
        <p:nvSpPr>
          <p:cNvPr id="3" name="2 Marcador de fecha"/>
          <p:cNvSpPr>
            <a:spLocks noGrp="1"/>
          </p:cNvSpPr>
          <p:nvPr>
            <p:ph type="dt" idx="10"/>
          </p:nvPr>
        </p:nvSpPr>
        <p:spPr>
          <a:xfrm>
            <a:off x="457200" y="6356350"/>
            <a:ext cx="2132013" cy="363538"/>
          </a:xfrm>
        </p:spPr>
        <p:txBody>
          <a:bodyPr/>
          <a:lstStyle>
            <a:lvl1pPr>
              <a:defRPr/>
            </a:lvl1pPr>
          </a:lstStyle>
          <a:p>
            <a:r>
              <a:rPr lang="es-ES"/>
              <a:t>28/02/14</a:t>
            </a:r>
          </a:p>
        </p:txBody>
      </p:sp>
      <p:sp>
        <p:nvSpPr>
          <p:cNvPr id="4" name="3 Marcador de número de diapositiva"/>
          <p:cNvSpPr>
            <a:spLocks noGrp="1"/>
          </p:cNvSpPr>
          <p:nvPr>
            <p:ph type="sldNum" idx="11"/>
          </p:nvPr>
        </p:nvSpPr>
        <p:spPr>
          <a:xfrm>
            <a:off x="6553200" y="6356350"/>
            <a:ext cx="2132013" cy="363538"/>
          </a:xfrm>
        </p:spPr>
        <p:txBody>
          <a:bodyPr/>
          <a:lstStyle>
            <a:lvl1pPr>
              <a:defRPr/>
            </a:lvl1pPr>
          </a:lstStyle>
          <a:p>
            <a:fld id="{74A9DC9F-9BA0-45A2-BFAC-09C75725DDB7}" type="slidenum">
              <a:rPr lang="es-ES"/>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1D61A425-828C-4E27-B2BC-24429F825A79}" type="slidenum">
              <a:rPr lang="es-ES"/>
              <a:pPr/>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5CF0A028-021F-42A8-BB2A-8D7FE53D2BF6}" type="slidenum">
              <a:rPr lang="es-ES"/>
              <a:pPr/>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A6A751AA-A6B4-48DD-B768-C0B846977337}" type="slidenum">
              <a:rPr lang="es-ES"/>
              <a:pPr/>
              <a:t>‹#›</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CA96C44E-EF19-47A5-BF9D-D77152E661EC}" type="slidenum">
              <a:rPr lang="es-ES"/>
              <a:pPr/>
              <a:t>‹#›</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idx="10"/>
          </p:nvPr>
        </p:nvSpPr>
        <p:spPr/>
        <p:txBody>
          <a:bodyPr/>
          <a:lstStyle>
            <a:lvl1pPr>
              <a:defRPr/>
            </a:lvl1pPr>
          </a:lstStyle>
          <a:p>
            <a:r>
              <a:rPr lang="es-ES"/>
              <a:t>28/02/14</a:t>
            </a:r>
          </a:p>
        </p:txBody>
      </p:sp>
      <p:sp>
        <p:nvSpPr>
          <p:cNvPr id="8" name="7 Marcador de número de diapositiva"/>
          <p:cNvSpPr>
            <a:spLocks noGrp="1"/>
          </p:cNvSpPr>
          <p:nvPr>
            <p:ph type="sldNum" idx="11"/>
          </p:nvPr>
        </p:nvSpPr>
        <p:spPr/>
        <p:txBody>
          <a:bodyPr/>
          <a:lstStyle>
            <a:lvl1pPr>
              <a:defRPr/>
            </a:lvl1pPr>
          </a:lstStyle>
          <a:p>
            <a:fld id="{6A9C1692-03A7-4C7E-A9B9-0A2694190BCA}" type="slidenum">
              <a:rPr lang="es-ES"/>
              <a:pPr/>
              <a:t>‹#›</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idx="10"/>
          </p:nvPr>
        </p:nvSpPr>
        <p:spPr/>
        <p:txBody>
          <a:bodyPr/>
          <a:lstStyle>
            <a:lvl1pPr>
              <a:defRPr/>
            </a:lvl1pPr>
          </a:lstStyle>
          <a:p>
            <a:r>
              <a:rPr lang="es-ES"/>
              <a:t>28/02/14</a:t>
            </a:r>
          </a:p>
        </p:txBody>
      </p:sp>
      <p:sp>
        <p:nvSpPr>
          <p:cNvPr id="4" name="3 Marcador de número de diapositiva"/>
          <p:cNvSpPr>
            <a:spLocks noGrp="1"/>
          </p:cNvSpPr>
          <p:nvPr>
            <p:ph type="sldNum" idx="11"/>
          </p:nvPr>
        </p:nvSpPr>
        <p:spPr/>
        <p:txBody>
          <a:bodyPr/>
          <a:lstStyle>
            <a:lvl1pPr>
              <a:defRPr/>
            </a:lvl1pPr>
          </a:lstStyle>
          <a:p>
            <a:fld id="{C7B4162E-A1B2-4A4E-9421-A91D23A22DA5}" type="slidenum">
              <a:rPr lang="es-ES"/>
              <a:pPr/>
              <a:t>‹#›</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idx="10"/>
          </p:nvPr>
        </p:nvSpPr>
        <p:spPr/>
        <p:txBody>
          <a:bodyPr/>
          <a:lstStyle>
            <a:lvl1pPr>
              <a:defRPr/>
            </a:lvl1pPr>
          </a:lstStyle>
          <a:p>
            <a:r>
              <a:rPr lang="es-ES"/>
              <a:t>28/02/14</a:t>
            </a:r>
          </a:p>
        </p:txBody>
      </p:sp>
      <p:sp>
        <p:nvSpPr>
          <p:cNvPr id="3" name="2 Marcador de número de diapositiva"/>
          <p:cNvSpPr>
            <a:spLocks noGrp="1"/>
          </p:cNvSpPr>
          <p:nvPr>
            <p:ph type="sldNum" idx="11"/>
          </p:nvPr>
        </p:nvSpPr>
        <p:spPr/>
        <p:txBody>
          <a:bodyPr/>
          <a:lstStyle>
            <a:lvl1pPr>
              <a:defRPr/>
            </a:lvl1pPr>
          </a:lstStyle>
          <a:p>
            <a:fld id="{BFC29095-E8EF-4294-8EDF-079DD0468933}"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A5C18474-717C-44D8-8226-CD0822A5949B}" type="slidenum">
              <a:rPr lang="es-ES"/>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13A468A5-A49D-4ADE-92C9-3060512F2445}" type="slidenum">
              <a:rPr lang="es-ES"/>
              <a:pPr/>
              <a:t>‹#›</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282B6DCD-AA48-4EC3-A2AF-D2E6E92309DA}" type="slidenum">
              <a:rPr lang="es-ES"/>
              <a:pPr/>
              <a:t>‹#›</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CABABF31-50A3-4866-A5FE-DE6E0CA156F9}" type="slidenum">
              <a:rPr lang="es-ES"/>
              <a:pPr/>
              <a:t>‹#›</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5813" cy="5849937"/>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499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FF9ECBC5-0715-4E34-9078-304777F8B528}" type="slidenum">
              <a:rPr lang="es-ES"/>
              <a:pPr/>
              <a:t>‹#›</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729EB089-2C55-4BE0-9FEA-EC2B9506F66A}" type="slidenum">
              <a:rPr lang="es-ES"/>
              <a:pPr/>
              <a:t>‹#›</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BFBFD325-A1A7-4B34-83FF-CE48DA69A11B}" type="slidenum">
              <a:rPr lang="es-ES"/>
              <a:pPr/>
              <a:t>‹#›</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0E1D6BA6-DCAE-43FC-97DE-B89E8DB487DD}" type="slidenum">
              <a:rPr lang="es-ES"/>
              <a:pPr/>
              <a:t>‹#›</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45431B73-11E9-4C30-BAE9-D2C5E544F702}" type="slidenum">
              <a:rPr lang="es-ES"/>
              <a:pPr/>
              <a:t>‹#›</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idx="10"/>
          </p:nvPr>
        </p:nvSpPr>
        <p:spPr/>
        <p:txBody>
          <a:bodyPr/>
          <a:lstStyle>
            <a:lvl1pPr>
              <a:defRPr/>
            </a:lvl1pPr>
          </a:lstStyle>
          <a:p>
            <a:r>
              <a:rPr lang="es-ES"/>
              <a:t>28/02/14</a:t>
            </a:r>
          </a:p>
        </p:txBody>
      </p:sp>
      <p:sp>
        <p:nvSpPr>
          <p:cNvPr id="8" name="7 Marcador de número de diapositiva"/>
          <p:cNvSpPr>
            <a:spLocks noGrp="1"/>
          </p:cNvSpPr>
          <p:nvPr>
            <p:ph type="sldNum" idx="11"/>
          </p:nvPr>
        </p:nvSpPr>
        <p:spPr/>
        <p:txBody>
          <a:bodyPr/>
          <a:lstStyle>
            <a:lvl1pPr>
              <a:defRPr/>
            </a:lvl1pPr>
          </a:lstStyle>
          <a:p>
            <a:fld id="{4B8440B9-7B2F-4ED8-886F-130CD3FF5D68}" type="slidenum">
              <a:rPr lang="es-ES"/>
              <a:pPr/>
              <a:t>‹#›</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idx="10"/>
          </p:nvPr>
        </p:nvSpPr>
        <p:spPr/>
        <p:txBody>
          <a:bodyPr/>
          <a:lstStyle>
            <a:lvl1pPr>
              <a:defRPr/>
            </a:lvl1pPr>
          </a:lstStyle>
          <a:p>
            <a:r>
              <a:rPr lang="es-ES"/>
              <a:t>28/02/14</a:t>
            </a:r>
          </a:p>
        </p:txBody>
      </p:sp>
      <p:sp>
        <p:nvSpPr>
          <p:cNvPr id="4" name="3 Marcador de número de diapositiva"/>
          <p:cNvSpPr>
            <a:spLocks noGrp="1"/>
          </p:cNvSpPr>
          <p:nvPr>
            <p:ph type="sldNum" idx="11"/>
          </p:nvPr>
        </p:nvSpPr>
        <p:spPr/>
        <p:txBody>
          <a:bodyPr/>
          <a:lstStyle>
            <a:lvl1pPr>
              <a:defRPr/>
            </a:lvl1pPr>
          </a:lstStyle>
          <a:p>
            <a:fld id="{20E33E07-BC1E-4404-8DC4-5C4BDA8B0874}"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FA7B5396-2C4F-46C3-AFCE-B602737AE3B8}" type="slidenum">
              <a:rPr lang="es-ES"/>
              <a:pPr/>
              <a:t>‹#›</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idx="10"/>
          </p:nvPr>
        </p:nvSpPr>
        <p:spPr/>
        <p:txBody>
          <a:bodyPr/>
          <a:lstStyle>
            <a:lvl1pPr>
              <a:defRPr/>
            </a:lvl1pPr>
          </a:lstStyle>
          <a:p>
            <a:r>
              <a:rPr lang="es-ES"/>
              <a:t>28/02/14</a:t>
            </a:r>
          </a:p>
        </p:txBody>
      </p:sp>
      <p:sp>
        <p:nvSpPr>
          <p:cNvPr id="3" name="2 Marcador de número de diapositiva"/>
          <p:cNvSpPr>
            <a:spLocks noGrp="1"/>
          </p:cNvSpPr>
          <p:nvPr>
            <p:ph type="sldNum" idx="11"/>
          </p:nvPr>
        </p:nvSpPr>
        <p:spPr/>
        <p:txBody>
          <a:bodyPr/>
          <a:lstStyle>
            <a:lvl1pPr>
              <a:defRPr/>
            </a:lvl1pPr>
          </a:lstStyle>
          <a:p>
            <a:fld id="{0E19A415-6550-4514-AAE9-ACC775A6B280}" type="slidenum">
              <a:rPr lang="es-ES"/>
              <a:pPr/>
              <a:t>‹#›</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42FA8D48-9F8F-4BAB-A371-53D9459E77FC}" type="slidenum">
              <a:rPr lang="es-ES"/>
              <a:pPr/>
              <a:t>‹#›</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3992BA88-530B-41A1-9D68-D3C1E8F054AA}" type="slidenum">
              <a:rPr lang="es-ES"/>
              <a:pPr/>
              <a:t>‹#›</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580E4FE6-EE65-4E3E-BAC3-ED1BEB562376}" type="slidenum">
              <a:rPr lang="es-ES"/>
              <a:pPr/>
              <a:t>‹#›</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3050"/>
            <a:ext cx="2055813" cy="5856288"/>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3050"/>
            <a:ext cx="6019800" cy="58562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11556579-A583-40B3-A62B-D0BC5D636F76}"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1ED04A04-2BCB-4B22-A414-145DD7B66D4E}"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idx="10"/>
          </p:nvPr>
        </p:nvSpPr>
        <p:spPr/>
        <p:txBody>
          <a:bodyPr/>
          <a:lstStyle>
            <a:lvl1pPr>
              <a:defRPr/>
            </a:lvl1pPr>
          </a:lstStyle>
          <a:p>
            <a:r>
              <a:rPr lang="es-ES"/>
              <a:t>28/02/14</a:t>
            </a:r>
          </a:p>
        </p:txBody>
      </p:sp>
      <p:sp>
        <p:nvSpPr>
          <p:cNvPr id="8" name="7 Marcador de número de diapositiva"/>
          <p:cNvSpPr>
            <a:spLocks noGrp="1"/>
          </p:cNvSpPr>
          <p:nvPr>
            <p:ph type="sldNum" idx="11"/>
          </p:nvPr>
        </p:nvSpPr>
        <p:spPr/>
        <p:txBody>
          <a:bodyPr/>
          <a:lstStyle>
            <a:lvl1pPr>
              <a:defRPr/>
            </a:lvl1pPr>
          </a:lstStyle>
          <a:p>
            <a:fld id="{492D22D7-BFDF-4EAE-9856-BD08863475AA}"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idx="10"/>
          </p:nvPr>
        </p:nvSpPr>
        <p:spPr/>
        <p:txBody>
          <a:bodyPr/>
          <a:lstStyle>
            <a:lvl1pPr>
              <a:defRPr/>
            </a:lvl1pPr>
          </a:lstStyle>
          <a:p>
            <a:r>
              <a:rPr lang="es-ES"/>
              <a:t>28/02/14</a:t>
            </a:r>
          </a:p>
        </p:txBody>
      </p:sp>
      <p:sp>
        <p:nvSpPr>
          <p:cNvPr id="4" name="3 Marcador de número de diapositiva"/>
          <p:cNvSpPr>
            <a:spLocks noGrp="1"/>
          </p:cNvSpPr>
          <p:nvPr>
            <p:ph type="sldNum" idx="11"/>
          </p:nvPr>
        </p:nvSpPr>
        <p:spPr/>
        <p:txBody>
          <a:bodyPr/>
          <a:lstStyle>
            <a:lvl1pPr>
              <a:defRPr/>
            </a:lvl1pPr>
          </a:lstStyle>
          <a:p>
            <a:fld id="{EA6FF7AD-2F69-492F-981D-BDFF218E3174}"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idx="10"/>
          </p:nvPr>
        </p:nvSpPr>
        <p:spPr/>
        <p:txBody>
          <a:bodyPr/>
          <a:lstStyle>
            <a:lvl1pPr>
              <a:defRPr/>
            </a:lvl1pPr>
          </a:lstStyle>
          <a:p>
            <a:r>
              <a:rPr lang="es-ES"/>
              <a:t>28/02/14</a:t>
            </a:r>
          </a:p>
        </p:txBody>
      </p:sp>
      <p:sp>
        <p:nvSpPr>
          <p:cNvPr id="3" name="2 Marcador de número de diapositiva"/>
          <p:cNvSpPr>
            <a:spLocks noGrp="1"/>
          </p:cNvSpPr>
          <p:nvPr>
            <p:ph type="sldNum" idx="11"/>
          </p:nvPr>
        </p:nvSpPr>
        <p:spPr/>
        <p:txBody>
          <a:bodyPr/>
          <a:lstStyle>
            <a:lvl1pPr>
              <a:defRPr/>
            </a:lvl1pPr>
          </a:lstStyle>
          <a:p>
            <a:fld id="{82708A9E-9905-4F7B-890D-73AD6665000C}"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2A220201-31DA-483F-8D73-7E3955BF2F44}"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8901DD11-6D22-48E7-B8F5-C0F43CBC26BC}"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2130425"/>
            <a:ext cx="7770813" cy="1468438"/>
          </a:xfrm>
          <a:prstGeom prst="rect">
            <a:avLst/>
          </a:prstGeom>
          <a:noFill/>
          <a:ln w="9360" cap="flat">
            <a:noFill/>
            <a:miter lim="800000"/>
            <a:headEnd/>
            <a:tailEnd/>
          </a:ln>
          <a:effectLst/>
        </p:spPr>
        <p:txBody>
          <a:bodyPr vert="horz" wrap="square" lIns="90000" tIns="45000" rIns="90000" bIns="45000" numCol="1" anchor="t" anchorCtr="0" compatLnSpc="1">
            <a:prstTxWarp prst="textNoShape">
              <a:avLst/>
            </a:prstTxWarp>
          </a:bodyPr>
          <a:lstStyle/>
          <a:p>
            <a:pPr lvl="0"/>
            <a:r>
              <a:rPr lang="en-GB" smtClean="0"/>
              <a:t>Pulse para editar el formato del texto de títuloHaga clic para modificar el estilo de título del patrón</a:t>
            </a:r>
          </a:p>
        </p:txBody>
      </p:sp>
      <p:sp>
        <p:nvSpPr>
          <p:cNvPr id="1026" name="Rectangle 2"/>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r>
              <a:rPr lang="es-ES"/>
              <a:t>28/02/14</a:t>
            </a:r>
          </a:p>
        </p:txBody>
      </p:sp>
      <p:sp>
        <p:nvSpPr>
          <p:cNvPr id="1027" name="Text Box 3"/>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es-CL"/>
          </a:p>
        </p:txBody>
      </p:sp>
      <p:sp>
        <p:nvSpPr>
          <p:cNvPr id="1028" name="Rectangle 4"/>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fld id="{16204FE7-2691-4792-9BE1-608B72FE6105}" type="slidenum">
              <a:rPr lang="es-ES"/>
              <a:pPr/>
              <a:t>‹#›</a:t>
            </a:fld>
            <a:endParaRPr lang="es-ES"/>
          </a:p>
        </p:txBody>
      </p:sp>
      <p:sp>
        <p:nvSpPr>
          <p:cNvPr id="1029" name="Rectangle 5"/>
          <p:cNvSpPr>
            <a:spLocks noGrp="1" noChangeArrowheads="1"/>
          </p:cNvSpPr>
          <p:nvPr>
            <p:ph type="body" idx="1"/>
          </p:nvPr>
        </p:nvSpPr>
        <p:spPr bwMode="auto">
          <a:xfrm>
            <a:off x="457200" y="1604963"/>
            <a:ext cx="8228013" cy="45243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Lst>
  <p:hf sldNum="0" hdr="0" ftr="0"/>
  <p:txStyles>
    <p:titleStyle>
      <a:lvl1pPr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8013" cy="1141412"/>
          </a:xfrm>
          <a:prstGeom prst="rect">
            <a:avLst/>
          </a:prstGeom>
          <a:noFill/>
          <a:ln w="9360" cap="flat">
            <a:noFill/>
            <a:miter lim="800000"/>
            <a:headEnd/>
            <a:tailEnd/>
          </a:ln>
          <a:effectLst/>
        </p:spPr>
        <p:txBody>
          <a:bodyPr vert="horz" wrap="square" lIns="90000" tIns="45000" rIns="90000" bIns="45000" numCol="1" anchor="t" anchorCtr="0" compatLnSpc="1">
            <a:prstTxWarp prst="textNoShape">
              <a:avLst/>
            </a:prstTxWarp>
          </a:bodyPr>
          <a:lstStyle/>
          <a:p>
            <a:pPr lvl="0"/>
            <a:r>
              <a:rPr lang="en-GB" smtClean="0"/>
              <a:t>Pulse para editar el formato del texto de títuloHaga clic para modificar el estilo de título del patrón</a:t>
            </a:r>
          </a:p>
        </p:txBody>
      </p:sp>
      <p:sp>
        <p:nvSpPr>
          <p:cNvPr id="2050" name="Rectangle 2"/>
          <p:cNvSpPr>
            <a:spLocks noGrp="1" noChangeArrowheads="1"/>
          </p:cNvSpPr>
          <p:nvPr>
            <p:ph type="body" idx="1"/>
          </p:nvPr>
        </p:nvSpPr>
        <p:spPr bwMode="auto">
          <a:xfrm>
            <a:off x="457200" y="1600200"/>
            <a:ext cx="8228013" cy="4524375"/>
          </a:xfrm>
          <a:prstGeom prst="rect">
            <a:avLst/>
          </a:prstGeom>
          <a:noFill/>
          <a:ln w="9360" cap="flat">
            <a:noFill/>
            <a:miter lim="800000"/>
            <a:headEnd/>
            <a:tailEnd/>
          </a:ln>
          <a:effectLst/>
        </p:spPr>
        <p:txBody>
          <a:bodyPr vert="horz" wrap="square" lIns="90000" tIns="45000" rIns="90000" bIns="4500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0"/>
            <a:r>
              <a:rPr lang="en-GB" smtClean="0"/>
              <a:t>Noveno nivel del esquemaHaga clic para modificar el estilo de texto del patrón</a:t>
            </a:r>
          </a:p>
          <a:p>
            <a:pPr lvl="1"/>
            <a:r>
              <a:rPr lang="en-GB" smtClean="0"/>
              <a:t>Segundo nivel</a:t>
            </a:r>
          </a:p>
          <a:p>
            <a:pPr lvl="2"/>
            <a:r>
              <a:rPr lang="en-GB" smtClean="0"/>
              <a:t>Tercer nivel</a:t>
            </a:r>
          </a:p>
          <a:p>
            <a:pPr lvl="3"/>
            <a:r>
              <a:rPr lang="en-GB" smtClean="0"/>
              <a:t>Cuarto nivel</a:t>
            </a:r>
          </a:p>
          <a:p>
            <a:pPr lvl="4"/>
            <a:r>
              <a:rPr lang="en-GB" smtClean="0"/>
              <a:t>Quinto nivel</a:t>
            </a:r>
          </a:p>
        </p:txBody>
      </p:sp>
      <p:sp>
        <p:nvSpPr>
          <p:cNvPr id="2051" name="Rectangle 3"/>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r>
              <a:rPr lang="es-ES"/>
              <a:t>28/02/14</a:t>
            </a:r>
          </a:p>
        </p:txBody>
      </p:sp>
      <p:sp>
        <p:nvSpPr>
          <p:cNvPr id="2052" name="Text Box 4"/>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es-CL"/>
          </a:p>
        </p:txBody>
      </p:sp>
      <p:sp>
        <p:nvSpPr>
          <p:cNvPr id="2053" name="Rectangle 5"/>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fld id="{727EADBE-9C78-4977-A257-98E64E563874}"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r>
              <a:rPr lang="es-ES"/>
              <a:t>28/02/14</a:t>
            </a:r>
          </a:p>
        </p:txBody>
      </p:sp>
      <p:sp>
        <p:nvSpPr>
          <p:cNvPr id="3074" name="Text Box 2"/>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es-CL"/>
          </a:p>
        </p:txBody>
      </p:sp>
      <p:sp>
        <p:nvSpPr>
          <p:cNvPr id="3075" name="Rectangle 3"/>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fld id="{C25BA3A4-6FC4-432E-AF7A-00254A76244A}" type="slidenum">
              <a:rPr lang="es-ES"/>
              <a:pPr/>
              <a:t>‹#›</a:t>
            </a:fld>
            <a:endParaRPr lang="es-ES"/>
          </a:p>
        </p:txBody>
      </p:sp>
      <p:sp>
        <p:nvSpPr>
          <p:cNvPr id="3076" name="Rectangle 4"/>
          <p:cNvSpPr>
            <a:spLocks noGrp="1" noChangeArrowheads="1"/>
          </p:cNvSpPr>
          <p:nvPr>
            <p:ph type="title"/>
          </p:nvPr>
        </p:nvSpPr>
        <p:spPr bwMode="auto">
          <a:xfrm>
            <a:off x="457200" y="273050"/>
            <a:ext cx="8228013" cy="114300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Pulse para editar el formato del texto de título</a:t>
            </a:r>
          </a:p>
        </p:txBody>
      </p:sp>
      <p:sp>
        <p:nvSpPr>
          <p:cNvPr id="3077" name="Rectangle 5"/>
          <p:cNvSpPr>
            <a:spLocks noGrp="1" noChangeArrowheads="1"/>
          </p:cNvSpPr>
          <p:nvPr>
            <p:ph type="body" idx="1"/>
          </p:nvPr>
        </p:nvSpPr>
        <p:spPr bwMode="auto">
          <a:xfrm>
            <a:off x="457200" y="1604963"/>
            <a:ext cx="8228013" cy="45243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18.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5.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36.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8.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4" cstate="print"/>
          <a:srcRect/>
          <a:stretch>
            <a:fillRect/>
          </a:stretch>
        </p:blipFill>
        <p:spPr bwMode="auto">
          <a:xfrm>
            <a:off x="-32" y="-26988"/>
            <a:ext cx="9144000" cy="6884988"/>
          </a:xfrm>
          <a:prstGeom prst="rect">
            <a:avLst/>
          </a:prstGeom>
          <a:noFill/>
          <a:ln w="9360" cap="flat">
            <a:noFill/>
            <a:miter lim="800000"/>
            <a:headEnd/>
            <a:tailEnd/>
          </a:ln>
          <a:effectLst/>
        </p:spPr>
      </p:pic>
      <p:sp>
        <p:nvSpPr>
          <p:cNvPr id="5122" name="Rectangle 2"/>
          <p:cNvSpPr>
            <a:spLocks noChangeArrowheads="1"/>
          </p:cNvSpPr>
          <p:nvPr/>
        </p:nvSpPr>
        <p:spPr bwMode="auto">
          <a:xfrm>
            <a:off x="4716463" y="1700213"/>
            <a:ext cx="4178300" cy="504825"/>
          </a:xfrm>
          <a:prstGeom prst="rect">
            <a:avLst/>
          </a:prstGeom>
          <a:noFill/>
          <a:ln w="9360" cap="flat">
            <a:noFill/>
            <a:miter lim="800000"/>
            <a:headEnd/>
            <a:tailEnd/>
          </a:ln>
          <a:effectLst/>
        </p:spPr>
        <p:txBody>
          <a:bodyPr lIns="90000" tIns="45000" rIns="90000" bIns="45000"/>
          <a:lstStyle/>
          <a:p>
            <a:r>
              <a:rPr lang="en-US" sz="2400" b="1" dirty="0" smtClean="0">
                <a:solidFill>
                  <a:schemeClr val="bg1"/>
                </a:solidFill>
                <a:latin typeface="Calibri" pitchFamily="34" charset="0"/>
                <a:cs typeface="Calibri" pitchFamily="34" charset="0"/>
              </a:rPr>
              <a:t>Elastic pendulum </a:t>
            </a:r>
            <a:endParaRPr lang="es-ES" sz="2400" b="1" dirty="0">
              <a:solidFill>
                <a:schemeClr val="bg1"/>
              </a:solidFill>
              <a:latin typeface="Calibri" pitchFamily="34" charset="0"/>
              <a:cs typeface="Calibri" pitchFamily="34" charset="0"/>
            </a:endParaRPr>
          </a:p>
        </p:txBody>
      </p:sp>
      <p:sp>
        <p:nvSpPr>
          <p:cNvPr id="5123" name="Rectangle 3"/>
          <p:cNvSpPr>
            <a:spLocks noChangeArrowheads="1"/>
          </p:cNvSpPr>
          <p:nvPr/>
        </p:nvSpPr>
        <p:spPr bwMode="auto">
          <a:xfrm>
            <a:off x="4787900" y="2133600"/>
            <a:ext cx="3384550" cy="460211"/>
          </a:xfrm>
          <a:prstGeom prst="rect">
            <a:avLst/>
          </a:prstGeom>
          <a:noFill/>
          <a:ln w="9360" cap="flat">
            <a:noFill/>
            <a:miter lim="800000"/>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200" dirty="0" smtClean="0">
                <a:solidFill>
                  <a:srgbClr val="FFC000"/>
                </a:solidFill>
                <a:latin typeface="Calibri" pitchFamily="34" charset="0"/>
                <a:cs typeface="Calibri" pitchFamily="34" charset="0"/>
              </a:rPr>
              <a:t>Observing changes in the elastic force exerted by a spring acting as a pendulum</a:t>
            </a:r>
            <a:endParaRPr lang="es-ES" sz="1200" dirty="0">
              <a:solidFill>
                <a:srgbClr val="FFC000"/>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036638" y="2495558"/>
            <a:ext cx="3319338" cy="2029871"/>
          </a:xfrm>
          <a:prstGeom prst="rect">
            <a:avLst/>
          </a:prstGeom>
          <a:noFill/>
          <a:ln w="9360" cap="flat">
            <a:noFill/>
            <a:miter lim="800000"/>
            <a:headEnd/>
            <a:tailEnd/>
          </a:ln>
          <a:effectLst/>
        </p:spPr>
        <p:txBody>
          <a:bodyPr wrap="square" lIns="90000" tIns="45000" rIns="90000" bIns="45000">
            <a:spAutoFit/>
          </a:bodyPr>
          <a:lstStyle/>
          <a:p>
            <a:pPr hangingPunct="1">
              <a:lnSpc>
                <a:spcPct val="150000"/>
              </a:lnSpc>
              <a:tabLst>
                <a:tab pos="723900" algn="l"/>
                <a:tab pos="1447800" algn="l"/>
                <a:tab pos="2171700" algn="l"/>
                <a:tab pos="2895600" algn="l"/>
                <a:tab pos="3619500" algn="l"/>
              </a:tabLst>
            </a:pPr>
            <a:r>
              <a:rPr lang="es-ES" dirty="0" smtClean="0">
                <a:solidFill>
                  <a:srgbClr val="000000"/>
                </a:solidFill>
                <a:latin typeface="Calibri" charset="0"/>
              </a:rPr>
              <a:t>Dymo </a:t>
            </a:r>
            <a:r>
              <a:rPr lang="es-ES" dirty="0" err="1" smtClean="0">
                <a:solidFill>
                  <a:srgbClr val="000000"/>
                </a:solidFill>
                <a:latin typeface="Calibri" charset="0"/>
              </a:rPr>
              <a:t>force</a:t>
            </a:r>
            <a:r>
              <a:rPr lang="es-ES" dirty="0" smtClean="0">
                <a:solidFill>
                  <a:srgbClr val="000000"/>
                </a:solidFill>
                <a:latin typeface="Calibri" charset="0"/>
              </a:rPr>
              <a:t> &amp; </a:t>
            </a:r>
            <a:r>
              <a:rPr lang="es-ES" dirty="0" err="1" smtClean="0">
                <a:solidFill>
                  <a:srgbClr val="000000"/>
                </a:solidFill>
                <a:latin typeface="Calibri" charset="0"/>
              </a:rPr>
              <a:t>acceleration</a:t>
            </a:r>
            <a:r>
              <a:rPr lang="es-ES" dirty="0" smtClean="0">
                <a:solidFill>
                  <a:srgbClr val="000000"/>
                </a:solidFill>
                <a:latin typeface="Calibri" charset="0"/>
              </a:rPr>
              <a:t> </a:t>
            </a:r>
          </a:p>
          <a:p>
            <a:pPr hangingPunct="1">
              <a:lnSpc>
                <a:spcPct val="150000"/>
              </a:lnSpc>
              <a:tabLst>
                <a:tab pos="723900" algn="l"/>
                <a:tab pos="1447800" algn="l"/>
                <a:tab pos="2171700" algn="l"/>
                <a:tab pos="2895600" algn="l"/>
                <a:tab pos="3619500" algn="l"/>
              </a:tabLst>
            </a:pPr>
            <a:r>
              <a:rPr lang="es-ES" dirty="0" smtClean="0">
                <a:solidFill>
                  <a:srgbClr val="000000"/>
                </a:solidFill>
                <a:latin typeface="Calibri" charset="0"/>
              </a:rPr>
              <a:t>USB cable </a:t>
            </a:r>
            <a:endParaRPr lang="es-ES" dirty="0">
              <a:solidFill>
                <a:srgbClr val="000000"/>
              </a:solidFill>
              <a:latin typeface="Calibri" charset="0"/>
            </a:endParaRPr>
          </a:p>
          <a:p>
            <a:pPr hangingPunct="1">
              <a:lnSpc>
                <a:spcPct val="150000"/>
              </a:lnSpc>
              <a:tabLst>
                <a:tab pos="723900" algn="l"/>
                <a:tab pos="1447800" algn="l"/>
                <a:tab pos="2171700" algn="l"/>
                <a:tab pos="2895600" algn="l"/>
                <a:tab pos="3619500" algn="l"/>
              </a:tabLst>
            </a:pPr>
            <a:r>
              <a:rPr lang="es-ES" dirty="0" smtClean="0">
                <a:solidFill>
                  <a:srgbClr val="000000"/>
                </a:solidFill>
                <a:latin typeface="Calibri" charset="0"/>
              </a:rPr>
              <a:t>10 cm </a:t>
            </a:r>
            <a:r>
              <a:rPr lang="es-ES" dirty="0" err="1" smtClean="0">
                <a:solidFill>
                  <a:srgbClr val="000000"/>
                </a:solidFill>
                <a:latin typeface="Calibri" charset="0"/>
              </a:rPr>
              <a:t>long</a:t>
            </a:r>
            <a:r>
              <a:rPr lang="es-ES" dirty="0" smtClean="0">
                <a:solidFill>
                  <a:srgbClr val="000000"/>
                </a:solidFill>
                <a:latin typeface="Calibri" charset="0"/>
              </a:rPr>
              <a:t> </a:t>
            </a:r>
            <a:r>
              <a:rPr lang="es-ES" dirty="0" err="1" smtClean="0">
                <a:solidFill>
                  <a:srgbClr val="000000"/>
                </a:solidFill>
                <a:latin typeface="Calibri" charset="0"/>
              </a:rPr>
              <a:t>spring</a:t>
            </a:r>
            <a:endParaRPr lang="es-ES" dirty="0" smtClean="0">
              <a:solidFill>
                <a:srgbClr val="000000"/>
              </a:solidFill>
              <a:latin typeface="Calibri" charset="0"/>
            </a:endParaRPr>
          </a:p>
          <a:p>
            <a:pPr hangingPunct="1">
              <a:lnSpc>
                <a:spcPct val="150000"/>
              </a:lnSpc>
              <a:tabLst>
                <a:tab pos="723900" algn="l"/>
                <a:tab pos="1447800" algn="l"/>
                <a:tab pos="2171700" algn="l"/>
                <a:tab pos="2895600" algn="l"/>
                <a:tab pos="3619500" algn="l"/>
              </a:tabLst>
            </a:pPr>
            <a:r>
              <a:rPr lang="es-ES" dirty="0" smtClean="0">
                <a:solidFill>
                  <a:srgbClr val="000000"/>
                </a:solidFill>
                <a:latin typeface="Calibri" charset="0"/>
              </a:rPr>
              <a:t>50 g mass</a:t>
            </a:r>
            <a:endParaRPr lang="es-ES" dirty="0">
              <a:solidFill>
                <a:srgbClr val="000000"/>
              </a:solidFill>
              <a:latin typeface="Calibri" charset="0"/>
            </a:endParaRPr>
          </a:p>
          <a:p>
            <a:pPr lvl="0" defTabSz="914400" eaLnBrk="0">
              <a:lnSpc>
                <a:spcPct val="100000"/>
              </a:lnSpc>
              <a:buClrTx/>
              <a:buSzTx/>
            </a:pPr>
            <a:r>
              <a:rPr lang="en-US" dirty="0" smtClean="0">
                <a:latin typeface="Calibri" pitchFamily="34" charset="0"/>
                <a:ea typeface="Calibri" pitchFamily="34" charset="0"/>
                <a:cs typeface="Calibri" pitchFamily="34" charset="0"/>
              </a:rPr>
              <a:t>Lab stand</a:t>
            </a:r>
            <a:endParaRPr lang="es-ES" dirty="0" smtClean="0">
              <a:latin typeface="Calibri" pitchFamily="34" charset="0"/>
              <a:cs typeface="Calibri" pitchFamily="34" charset="0"/>
            </a:endParaRPr>
          </a:p>
        </p:txBody>
      </p:sp>
      <p:pic>
        <p:nvPicPr>
          <p:cNvPr id="14338" name="Picture 2"/>
          <p:cNvPicPr>
            <a:picLocks noChangeAspect="1" noChangeArrowheads="1"/>
          </p:cNvPicPr>
          <p:nvPr/>
        </p:nvPicPr>
        <p:blipFill>
          <a:blip r:embed="rId4" cstate="print"/>
          <a:srcRect/>
          <a:stretch>
            <a:fillRect/>
          </a:stretch>
        </p:blipFill>
        <p:spPr bwMode="auto">
          <a:xfrm>
            <a:off x="785813" y="2708920"/>
            <a:ext cx="250825" cy="252413"/>
          </a:xfrm>
          <a:prstGeom prst="rect">
            <a:avLst/>
          </a:prstGeom>
          <a:noFill/>
          <a:ln w="9360" cap="flat">
            <a:noFill/>
            <a:miter lim="800000"/>
            <a:headEnd/>
            <a:tailEnd/>
          </a:ln>
          <a:effectLst/>
        </p:spPr>
      </p:pic>
      <p:grpSp>
        <p:nvGrpSpPr>
          <p:cNvPr id="33" name="32 Grupo"/>
          <p:cNvGrpSpPr/>
          <p:nvPr/>
        </p:nvGrpSpPr>
        <p:grpSpPr>
          <a:xfrm>
            <a:off x="7643834" y="2500306"/>
            <a:ext cx="1252544" cy="857257"/>
            <a:chOff x="7677174" y="2428868"/>
            <a:chExt cx="1252544" cy="857257"/>
          </a:xfrm>
        </p:grpSpPr>
        <p:pic>
          <p:nvPicPr>
            <p:cNvPr id="14341" name="Picture 5"/>
            <p:cNvPicPr>
              <a:picLocks noChangeAspect="1" noChangeArrowheads="1"/>
            </p:cNvPicPr>
            <p:nvPr/>
          </p:nvPicPr>
          <p:blipFill>
            <a:blip r:embed="rId5" cstate="print"/>
            <a:srcRect/>
            <a:stretch>
              <a:fillRect/>
            </a:stretch>
          </p:blipFill>
          <p:spPr bwMode="auto">
            <a:xfrm>
              <a:off x="7803839" y="2500307"/>
              <a:ext cx="1125879" cy="785818"/>
            </a:xfrm>
            <a:prstGeom prst="rect">
              <a:avLst/>
            </a:prstGeom>
            <a:noFill/>
            <a:ln w="9360" cap="flat">
              <a:noFill/>
              <a:miter lim="800000"/>
              <a:headEnd/>
              <a:tailEnd/>
            </a:ln>
            <a:effectLst/>
          </p:spPr>
        </p:pic>
        <p:pic>
          <p:nvPicPr>
            <p:cNvPr id="14342" name="Picture 6"/>
            <p:cNvPicPr>
              <a:picLocks noChangeAspect="1" noChangeArrowheads="1"/>
            </p:cNvPicPr>
            <p:nvPr/>
          </p:nvPicPr>
          <p:blipFill>
            <a:blip r:embed="rId6" cstate="print"/>
            <a:srcRect/>
            <a:stretch>
              <a:fillRect/>
            </a:stretch>
          </p:blipFill>
          <p:spPr bwMode="auto">
            <a:xfrm>
              <a:off x="7677174" y="2428868"/>
              <a:ext cx="252412" cy="250825"/>
            </a:xfrm>
            <a:prstGeom prst="rect">
              <a:avLst/>
            </a:prstGeom>
            <a:noFill/>
            <a:ln w="9360" cap="flat">
              <a:noFill/>
              <a:miter lim="800000"/>
              <a:headEnd/>
              <a:tailEnd/>
            </a:ln>
            <a:effectLst/>
          </p:spPr>
        </p:pic>
      </p:grpSp>
      <p:sp>
        <p:nvSpPr>
          <p:cNvPr id="14343" name="Rectangle 7"/>
          <p:cNvSpPr>
            <a:spLocks noChangeArrowheads="1"/>
          </p:cNvSpPr>
          <p:nvPr/>
        </p:nvSpPr>
        <p:spPr bwMode="auto">
          <a:xfrm>
            <a:off x="5429256" y="1873242"/>
            <a:ext cx="4321175" cy="269874"/>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es-ES_tradnl" sz="2800" b="1" baseline="30000" dirty="0" smtClean="0">
                <a:solidFill>
                  <a:schemeClr val="bg1"/>
                </a:solidFill>
                <a:latin typeface="Calibri" pitchFamily="34" charset="0"/>
                <a:cs typeface="Calibri" pitchFamily="34" charset="0"/>
              </a:rPr>
              <a:t>Resources and materials</a:t>
            </a:r>
          </a:p>
          <a:p>
            <a:pPr hangingPunct="1">
              <a:lnSpc>
                <a:spcPct val="100000"/>
              </a:lnSpc>
              <a:spcBef>
                <a:spcPts val="638"/>
              </a:spcBef>
              <a:tabLst>
                <a:tab pos="723900" algn="l"/>
                <a:tab pos="1447800" algn="l"/>
                <a:tab pos="2171700" algn="l"/>
                <a:tab pos="2895600" algn="l"/>
                <a:tab pos="3619500" algn="l"/>
              </a:tabLst>
            </a:pPr>
            <a:endParaRPr lang="es-ES" sz="2000" dirty="0">
              <a:solidFill>
                <a:srgbClr val="FFFFFF"/>
              </a:solidFill>
              <a:latin typeface="Frutiger 45 Light" pitchFamily="32" charset="0"/>
            </a:endParaRPr>
          </a:p>
        </p:txBody>
      </p:sp>
      <p:sp>
        <p:nvSpPr>
          <p:cNvPr id="14346" name="Rectangle 10"/>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14347" name="Rectangle 11"/>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grpSp>
        <p:nvGrpSpPr>
          <p:cNvPr id="30" name="29 Grupo"/>
          <p:cNvGrpSpPr/>
          <p:nvPr/>
        </p:nvGrpSpPr>
        <p:grpSpPr>
          <a:xfrm>
            <a:off x="4214810" y="2500306"/>
            <a:ext cx="2286015" cy="787339"/>
            <a:chOff x="5000628" y="2533645"/>
            <a:chExt cx="2286015" cy="787339"/>
          </a:xfrm>
        </p:grpSpPr>
        <p:pic>
          <p:nvPicPr>
            <p:cNvPr id="14" name="13 Imagen" descr="dymolabdisc.png"/>
            <p:cNvPicPr>
              <a:picLocks noChangeAspect="1"/>
            </p:cNvPicPr>
            <p:nvPr/>
          </p:nvPicPr>
          <p:blipFill>
            <a:blip r:embed="rId7" cstate="print"/>
            <a:stretch>
              <a:fillRect/>
            </a:stretch>
          </p:blipFill>
          <p:spPr>
            <a:xfrm>
              <a:off x="5286380" y="2571744"/>
              <a:ext cx="2000263" cy="749240"/>
            </a:xfrm>
            <a:prstGeom prst="rect">
              <a:avLst/>
            </a:prstGeom>
          </p:spPr>
        </p:pic>
        <p:pic>
          <p:nvPicPr>
            <p:cNvPr id="15" name="Picture 2"/>
            <p:cNvPicPr>
              <a:picLocks noChangeAspect="1" noChangeArrowheads="1"/>
            </p:cNvPicPr>
            <p:nvPr/>
          </p:nvPicPr>
          <p:blipFill>
            <a:blip r:embed="rId4" cstate="print"/>
            <a:srcRect/>
            <a:stretch>
              <a:fillRect/>
            </a:stretch>
          </p:blipFill>
          <p:spPr bwMode="auto">
            <a:xfrm>
              <a:off x="5000628" y="2533645"/>
              <a:ext cx="250825" cy="252413"/>
            </a:xfrm>
            <a:prstGeom prst="rect">
              <a:avLst/>
            </a:prstGeom>
            <a:noFill/>
            <a:ln w="9360" cap="flat">
              <a:noFill/>
              <a:miter lim="800000"/>
              <a:headEnd/>
              <a:tailEnd/>
            </a:ln>
            <a:effectLst/>
          </p:spPr>
        </p:pic>
      </p:grpSp>
      <p:pic>
        <p:nvPicPr>
          <p:cNvPr id="18" name="17 Imagen" descr="circulo.png"/>
          <p:cNvPicPr>
            <a:picLocks noChangeAspect="1"/>
          </p:cNvPicPr>
          <p:nvPr/>
        </p:nvPicPr>
        <p:blipFill>
          <a:blip r:embed="rId8" cstate="print"/>
          <a:stretch>
            <a:fillRect/>
          </a:stretch>
        </p:blipFill>
        <p:spPr>
          <a:xfrm>
            <a:off x="782063" y="4172423"/>
            <a:ext cx="275899" cy="285752"/>
          </a:xfrm>
          <a:prstGeom prst="rect">
            <a:avLst/>
          </a:prstGeom>
        </p:spPr>
      </p:pic>
      <p:sp>
        <p:nvSpPr>
          <p:cNvPr id="20" name="19 Rectángulo"/>
          <p:cNvSpPr/>
          <p:nvPr/>
        </p:nvSpPr>
        <p:spPr>
          <a:xfrm>
            <a:off x="782063" y="4165466"/>
            <a:ext cx="276038" cy="292709"/>
          </a:xfrm>
          <a:prstGeom prst="rect">
            <a:avLst/>
          </a:prstGeom>
        </p:spPr>
        <p:txBody>
          <a:bodyPr wrap="none">
            <a:spAutoFit/>
          </a:bodyPr>
          <a:lstStyle/>
          <a:p>
            <a:r>
              <a:rPr lang="es-ES" sz="1400" dirty="0" smtClean="0">
                <a:solidFill>
                  <a:srgbClr val="000000"/>
                </a:solidFill>
                <a:latin typeface="Calibri" charset="0"/>
              </a:rPr>
              <a:t>5</a:t>
            </a:r>
            <a:endParaRPr lang="es-ES" sz="1400" dirty="0"/>
          </a:p>
        </p:txBody>
      </p:sp>
      <p:grpSp>
        <p:nvGrpSpPr>
          <p:cNvPr id="32" name="31 Grupo"/>
          <p:cNvGrpSpPr/>
          <p:nvPr/>
        </p:nvGrpSpPr>
        <p:grpSpPr>
          <a:xfrm>
            <a:off x="5286380" y="4071942"/>
            <a:ext cx="928694" cy="1296566"/>
            <a:chOff x="7500958" y="3471395"/>
            <a:chExt cx="928694" cy="1296566"/>
          </a:xfrm>
        </p:grpSpPr>
        <p:pic>
          <p:nvPicPr>
            <p:cNvPr id="16" name="15 Imagen" descr="masa.png"/>
            <p:cNvPicPr>
              <a:picLocks noChangeAspect="1"/>
            </p:cNvPicPr>
            <p:nvPr/>
          </p:nvPicPr>
          <p:blipFill>
            <a:blip r:embed="rId9" cstate="print"/>
            <a:stretch>
              <a:fillRect/>
            </a:stretch>
          </p:blipFill>
          <p:spPr>
            <a:xfrm>
              <a:off x="7786710" y="3857628"/>
              <a:ext cx="642942" cy="910333"/>
            </a:xfrm>
            <a:prstGeom prst="rect">
              <a:avLst/>
            </a:prstGeom>
          </p:spPr>
        </p:pic>
        <p:pic>
          <p:nvPicPr>
            <p:cNvPr id="21" name="20 Imagen" descr="circulo.png"/>
            <p:cNvPicPr>
              <a:picLocks noChangeAspect="1"/>
            </p:cNvPicPr>
            <p:nvPr/>
          </p:nvPicPr>
          <p:blipFill>
            <a:blip r:embed="rId8" cstate="print"/>
            <a:stretch>
              <a:fillRect/>
            </a:stretch>
          </p:blipFill>
          <p:spPr>
            <a:xfrm>
              <a:off x="7510811" y="3471395"/>
              <a:ext cx="275899" cy="285752"/>
            </a:xfrm>
            <a:prstGeom prst="rect">
              <a:avLst/>
            </a:prstGeom>
          </p:spPr>
        </p:pic>
        <p:sp>
          <p:nvSpPr>
            <p:cNvPr id="22" name="21 Rectángulo"/>
            <p:cNvSpPr/>
            <p:nvPr/>
          </p:nvSpPr>
          <p:spPr>
            <a:xfrm>
              <a:off x="7500958" y="3471395"/>
              <a:ext cx="276038" cy="292709"/>
            </a:xfrm>
            <a:prstGeom prst="rect">
              <a:avLst/>
            </a:prstGeom>
          </p:spPr>
          <p:txBody>
            <a:bodyPr wrap="none">
              <a:spAutoFit/>
            </a:bodyPr>
            <a:lstStyle/>
            <a:p>
              <a:r>
                <a:rPr lang="es-ES" sz="1400" dirty="0" smtClean="0">
                  <a:solidFill>
                    <a:srgbClr val="000000"/>
                  </a:solidFill>
                  <a:latin typeface="Calibri" charset="0"/>
                </a:rPr>
                <a:t>4</a:t>
              </a:r>
              <a:endParaRPr lang="es-ES" sz="1400" dirty="0"/>
            </a:p>
          </p:txBody>
        </p:sp>
      </p:grpSp>
      <p:grpSp>
        <p:nvGrpSpPr>
          <p:cNvPr id="31" name="30 Grupo"/>
          <p:cNvGrpSpPr/>
          <p:nvPr/>
        </p:nvGrpSpPr>
        <p:grpSpPr>
          <a:xfrm>
            <a:off x="4143372" y="4000504"/>
            <a:ext cx="688756" cy="1643074"/>
            <a:chOff x="5749935" y="3786190"/>
            <a:chExt cx="688756" cy="1643074"/>
          </a:xfrm>
        </p:grpSpPr>
        <p:pic>
          <p:nvPicPr>
            <p:cNvPr id="23" name="22 Imagen" descr="resorte.png"/>
            <p:cNvPicPr>
              <a:picLocks noChangeAspect="1"/>
            </p:cNvPicPr>
            <p:nvPr/>
          </p:nvPicPr>
          <p:blipFill>
            <a:blip r:embed="rId10" cstate="print"/>
            <a:stretch>
              <a:fillRect/>
            </a:stretch>
          </p:blipFill>
          <p:spPr>
            <a:xfrm>
              <a:off x="6215074" y="3857628"/>
              <a:ext cx="223617" cy="1571636"/>
            </a:xfrm>
            <a:prstGeom prst="rect">
              <a:avLst/>
            </a:prstGeom>
          </p:spPr>
        </p:pic>
        <p:pic>
          <p:nvPicPr>
            <p:cNvPr id="24" name="Picture 4"/>
            <p:cNvPicPr>
              <a:picLocks noChangeAspect="1" noChangeArrowheads="1"/>
            </p:cNvPicPr>
            <p:nvPr/>
          </p:nvPicPr>
          <p:blipFill>
            <a:blip r:embed="rId11" cstate="print"/>
            <a:srcRect/>
            <a:stretch>
              <a:fillRect/>
            </a:stretch>
          </p:blipFill>
          <p:spPr bwMode="auto">
            <a:xfrm>
              <a:off x="5749935" y="3786190"/>
              <a:ext cx="250825" cy="252413"/>
            </a:xfrm>
            <a:prstGeom prst="rect">
              <a:avLst/>
            </a:prstGeom>
            <a:noFill/>
            <a:ln w="9360" cap="flat">
              <a:noFill/>
              <a:miter lim="800000"/>
              <a:headEnd/>
              <a:tailEnd/>
            </a:ln>
            <a:effectLst/>
          </p:spPr>
        </p:pic>
      </p:grpSp>
      <p:grpSp>
        <p:nvGrpSpPr>
          <p:cNvPr id="29" name="28 Grupo"/>
          <p:cNvGrpSpPr/>
          <p:nvPr/>
        </p:nvGrpSpPr>
        <p:grpSpPr>
          <a:xfrm>
            <a:off x="6500826" y="2428868"/>
            <a:ext cx="1490484" cy="3981854"/>
            <a:chOff x="3224392" y="2876146"/>
            <a:chExt cx="1490484" cy="3981854"/>
          </a:xfrm>
        </p:grpSpPr>
        <p:pic>
          <p:nvPicPr>
            <p:cNvPr id="26" name="25 Imagen" descr="soporte universal.png"/>
            <p:cNvPicPr>
              <a:picLocks noChangeAspect="1"/>
            </p:cNvPicPr>
            <p:nvPr/>
          </p:nvPicPr>
          <p:blipFill>
            <a:blip r:embed="rId12" cstate="print"/>
            <a:stretch>
              <a:fillRect/>
            </a:stretch>
          </p:blipFill>
          <p:spPr>
            <a:xfrm>
              <a:off x="3428992" y="2876146"/>
              <a:ext cx="1285884" cy="3981854"/>
            </a:xfrm>
            <a:prstGeom prst="rect">
              <a:avLst/>
            </a:prstGeom>
          </p:spPr>
        </p:pic>
        <p:pic>
          <p:nvPicPr>
            <p:cNvPr id="27" name="26 Imagen" descr="circulo.png"/>
            <p:cNvPicPr>
              <a:picLocks noChangeAspect="1"/>
            </p:cNvPicPr>
            <p:nvPr/>
          </p:nvPicPr>
          <p:blipFill>
            <a:blip r:embed="rId8" cstate="print"/>
            <a:stretch>
              <a:fillRect/>
            </a:stretch>
          </p:blipFill>
          <p:spPr>
            <a:xfrm>
              <a:off x="3224392" y="4162006"/>
              <a:ext cx="275899" cy="285752"/>
            </a:xfrm>
            <a:prstGeom prst="rect">
              <a:avLst/>
            </a:prstGeom>
          </p:spPr>
        </p:pic>
        <p:sp>
          <p:nvSpPr>
            <p:cNvPr id="28" name="27 Rectángulo"/>
            <p:cNvSpPr/>
            <p:nvPr/>
          </p:nvSpPr>
          <p:spPr>
            <a:xfrm>
              <a:off x="3224392" y="4162006"/>
              <a:ext cx="276038" cy="292709"/>
            </a:xfrm>
            <a:prstGeom prst="rect">
              <a:avLst/>
            </a:prstGeom>
          </p:spPr>
          <p:txBody>
            <a:bodyPr wrap="none">
              <a:spAutoFit/>
            </a:bodyPr>
            <a:lstStyle/>
            <a:p>
              <a:r>
                <a:rPr lang="es-ES" sz="1400" dirty="0" smtClean="0">
                  <a:solidFill>
                    <a:srgbClr val="000000"/>
                  </a:solidFill>
                  <a:latin typeface="Calibri" charset="0"/>
                </a:rPr>
                <a:t>5</a:t>
              </a:r>
              <a:endParaRPr lang="es-ES" sz="1400" dirty="0"/>
            </a:p>
          </p:txBody>
        </p:sp>
      </p:grpSp>
      <p:pic>
        <p:nvPicPr>
          <p:cNvPr id="35" name="17 Imagen" descr="circulo.png"/>
          <p:cNvPicPr>
            <a:picLocks noChangeAspect="1"/>
          </p:cNvPicPr>
          <p:nvPr/>
        </p:nvPicPr>
        <p:blipFill>
          <a:blip r:embed="rId8" cstate="print"/>
          <a:stretch>
            <a:fillRect/>
          </a:stretch>
        </p:blipFill>
        <p:spPr>
          <a:xfrm>
            <a:off x="782062" y="3839306"/>
            <a:ext cx="275899" cy="285752"/>
          </a:xfrm>
          <a:prstGeom prst="rect">
            <a:avLst/>
          </a:prstGeom>
        </p:spPr>
      </p:pic>
      <p:sp>
        <p:nvSpPr>
          <p:cNvPr id="36" name="19 Rectángulo"/>
          <p:cNvSpPr/>
          <p:nvPr/>
        </p:nvSpPr>
        <p:spPr>
          <a:xfrm>
            <a:off x="781923" y="3830310"/>
            <a:ext cx="276038" cy="292709"/>
          </a:xfrm>
          <a:prstGeom prst="rect">
            <a:avLst/>
          </a:prstGeom>
        </p:spPr>
        <p:txBody>
          <a:bodyPr wrap="none">
            <a:spAutoFit/>
          </a:bodyPr>
          <a:lstStyle/>
          <a:p>
            <a:r>
              <a:rPr lang="es-ES" sz="1400" dirty="0" smtClean="0">
                <a:solidFill>
                  <a:srgbClr val="000000"/>
                </a:solidFill>
                <a:latin typeface="Calibri" charset="0"/>
              </a:rPr>
              <a:t>4</a:t>
            </a:r>
            <a:endParaRPr lang="es-ES" sz="1400" dirty="0"/>
          </a:p>
        </p:txBody>
      </p:sp>
      <p:pic>
        <p:nvPicPr>
          <p:cNvPr id="38" name="17 Imagen" descr="circulo.png"/>
          <p:cNvPicPr>
            <a:picLocks noChangeAspect="1"/>
          </p:cNvPicPr>
          <p:nvPr/>
        </p:nvPicPr>
        <p:blipFill>
          <a:blip r:embed="rId8" cstate="print"/>
          <a:stretch>
            <a:fillRect/>
          </a:stretch>
        </p:blipFill>
        <p:spPr>
          <a:xfrm>
            <a:off x="767570" y="3071811"/>
            <a:ext cx="275899" cy="285752"/>
          </a:xfrm>
          <a:prstGeom prst="rect">
            <a:avLst/>
          </a:prstGeom>
        </p:spPr>
      </p:pic>
      <p:sp>
        <p:nvSpPr>
          <p:cNvPr id="39" name="19 Rectángulo"/>
          <p:cNvSpPr/>
          <p:nvPr/>
        </p:nvSpPr>
        <p:spPr>
          <a:xfrm>
            <a:off x="755576" y="3057208"/>
            <a:ext cx="276038" cy="292709"/>
          </a:xfrm>
          <a:prstGeom prst="rect">
            <a:avLst/>
          </a:prstGeom>
        </p:spPr>
        <p:txBody>
          <a:bodyPr wrap="none">
            <a:spAutoFit/>
          </a:bodyPr>
          <a:lstStyle/>
          <a:p>
            <a:r>
              <a:rPr lang="es-ES" sz="1400" dirty="0" smtClean="0">
                <a:solidFill>
                  <a:srgbClr val="000000"/>
                </a:solidFill>
                <a:latin typeface="Calibri" charset="0"/>
              </a:rPr>
              <a:t>2</a:t>
            </a:r>
            <a:endParaRPr lang="es-ES" sz="1400" dirty="0"/>
          </a:p>
        </p:txBody>
      </p:sp>
      <p:pic>
        <p:nvPicPr>
          <p:cNvPr id="40" name="17 Imagen" descr="circulo.png"/>
          <p:cNvPicPr>
            <a:picLocks noChangeAspect="1"/>
          </p:cNvPicPr>
          <p:nvPr/>
        </p:nvPicPr>
        <p:blipFill>
          <a:blip r:embed="rId8" cstate="print"/>
          <a:stretch>
            <a:fillRect/>
          </a:stretch>
        </p:blipFill>
        <p:spPr>
          <a:xfrm>
            <a:off x="785813" y="3428976"/>
            <a:ext cx="275899" cy="285752"/>
          </a:xfrm>
          <a:prstGeom prst="rect">
            <a:avLst/>
          </a:prstGeom>
        </p:spPr>
      </p:pic>
      <p:sp>
        <p:nvSpPr>
          <p:cNvPr id="41" name="19 Rectángulo"/>
          <p:cNvSpPr/>
          <p:nvPr/>
        </p:nvSpPr>
        <p:spPr>
          <a:xfrm>
            <a:off x="773206" y="3422019"/>
            <a:ext cx="276038" cy="292709"/>
          </a:xfrm>
          <a:prstGeom prst="rect">
            <a:avLst/>
          </a:prstGeom>
        </p:spPr>
        <p:txBody>
          <a:bodyPr wrap="none">
            <a:spAutoFit/>
          </a:bodyPr>
          <a:lstStyle/>
          <a:p>
            <a:r>
              <a:rPr lang="es-ES" sz="1400" dirty="0" smtClean="0">
                <a:solidFill>
                  <a:srgbClr val="000000"/>
                </a:solidFill>
                <a:latin typeface="Calibri" charset="0"/>
              </a:rPr>
              <a:t>3</a:t>
            </a:r>
            <a:endParaRPr lang="es-ES" sz="1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Oval 1"/>
          <p:cNvSpPr>
            <a:spLocks noChangeArrowheads="1"/>
          </p:cNvSpPr>
          <p:nvPr/>
        </p:nvSpPr>
        <p:spPr bwMode="auto">
          <a:xfrm>
            <a:off x="995363" y="4198938"/>
            <a:ext cx="206375" cy="207962"/>
          </a:xfrm>
          <a:prstGeom prst="ellipse">
            <a:avLst/>
          </a:prstGeom>
          <a:solidFill>
            <a:srgbClr val="8EDAB4"/>
          </a:solidFill>
          <a:ln w="25560" cap="flat">
            <a:solidFill>
              <a:srgbClr val="BFBFBF"/>
            </a:solidFill>
            <a:round/>
            <a:headEnd/>
            <a:tailEnd/>
          </a:ln>
          <a:effectLst/>
        </p:spPr>
        <p:txBody>
          <a:bodyPr wrap="none" anchor="ctr"/>
          <a:lstStyle/>
          <a:p>
            <a:endParaRPr lang="es-CL"/>
          </a:p>
        </p:txBody>
      </p:sp>
      <p:sp>
        <p:nvSpPr>
          <p:cNvPr id="15362" name="Rectangle 2"/>
          <p:cNvSpPr>
            <a:spLocks noChangeArrowheads="1"/>
          </p:cNvSpPr>
          <p:nvPr/>
        </p:nvSpPr>
        <p:spPr bwMode="auto">
          <a:xfrm>
            <a:off x="1187450" y="2924175"/>
            <a:ext cx="6840538" cy="2593680"/>
          </a:xfrm>
          <a:prstGeom prst="rect">
            <a:avLst/>
          </a:prstGeom>
          <a:noFill/>
          <a:ln w="9360" cap="flat">
            <a:noFill/>
            <a:miter lim="800000"/>
            <a:headEnd/>
            <a:tailEnd/>
          </a:ln>
          <a:effectLst/>
        </p:spPr>
        <p:txBody>
          <a:bodyPr lIns="90000" tIns="45000" rIns="90000" bIns="45000">
            <a:spAutoFit/>
          </a:bodyPr>
          <a:lstStyle/>
          <a:p>
            <a:r>
              <a:rPr lang="en-US" sz="1600" dirty="0" smtClean="0">
                <a:latin typeface="Calibri" pitchFamily="34" charset="0"/>
                <a:cs typeface="Calibri" pitchFamily="34" charset="0"/>
              </a:rPr>
              <a:t>To perform the measurements with the Dymo sensor, follow the instructions below:</a:t>
            </a:r>
            <a:endParaRPr lang="es-ES" sz="1600" dirty="0" smtClean="0">
              <a:latin typeface="Calibri" pitchFamily="34" charset="0"/>
              <a:cs typeface="Calibri" pitchFamily="34" charset="0"/>
            </a:endParaRPr>
          </a:p>
          <a:p>
            <a:pPr hangingPunct="1">
              <a:lnSpc>
                <a:spcPct val="100000"/>
              </a:lnSpc>
              <a:tabLst>
                <a:tab pos="723900" algn="l"/>
                <a:tab pos="1447800" algn="l"/>
                <a:tab pos="2171700" algn="l"/>
                <a:tab pos="2895600" algn="l"/>
                <a:tab pos="3619500" algn="l"/>
                <a:tab pos="4343400" algn="l"/>
                <a:tab pos="5067300" algn="l"/>
                <a:tab pos="5791200" algn="l"/>
                <a:tab pos="6515100" algn="l"/>
              </a:tabLst>
            </a:pPr>
            <a:endParaRPr lang="es-ES" sz="1600" dirty="0">
              <a:solidFill>
                <a:srgbClr val="000000"/>
              </a:solidFill>
              <a:latin typeface="Calibri" charset="0"/>
            </a:endParaRPr>
          </a:p>
          <a:p>
            <a:r>
              <a:rPr lang="en-US" sz="1600" dirty="0" smtClean="0">
                <a:latin typeface="Calibri" pitchFamily="34" charset="0"/>
                <a:cs typeface="Calibri" pitchFamily="34" charset="0"/>
              </a:rPr>
              <a:t>Open the GlobiLab program and turn on the Dymo.</a:t>
            </a:r>
            <a:endParaRPr lang="es-ES" sz="1600" dirty="0" smtClean="0">
              <a:latin typeface="Calibri" pitchFamily="34" charset="0"/>
              <a:cs typeface="Calibri" pitchFamily="34" charset="0"/>
            </a:endParaRPr>
          </a:p>
          <a:p>
            <a:pPr hangingPunct="1">
              <a:lnSpc>
                <a:spcPct val="100000"/>
              </a:lnSpc>
              <a:tabLst>
                <a:tab pos="723900" algn="l"/>
                <a:tab pos="1447800" algn="l"/>
                <a:tab pos="2171700" algn="l"/>
                <a:tab pos="2895600" algn="l"/>
                <a:tab pos="3619500" algn="l"/>
                <a:tab pos="4343400" algn="l"/>
                <a:tab pos="5067300" algn="l"/>
                <a:tab pos="5791200" algn="l"/>
                <a:tab pos="6515100" algn="l"/>
              </a:tabLst>
            </a:pPr>
            <a:endParaRPr lang="es-ES" sz="1600" dirty="0">
              <a:solidFill>
                <a:srgbClr val="000000"/>
              </a:solidFill>
              <a:latin typeface="Calibri" charset="0"/>
            </a:endParaRPr>
          </a:p>
          <a:p>
            <a:pPr algn="just"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1600" dirty="0" smtClean="0">
                <a:latin typeface="Calibri" pitchFamily="34" charset="0"/>
                <a:cs typeface="Calibri" pitchFamily="34" charset="0"/>
              </a:rPr>
              <a:t>Click the bluetooth icon on the lower right corner of the GlobiLab screen. Once the Dymo has been recognized by the program, the icon will change from gray to blue           </a:t>
            </a:r>
            <a:r>
              <a:rPr lang="es-ES" sz="1600" dirty="0" smtClean="0">
                <a:solidFill>
                  <a:srgbClr val="000000"/>
                </a:solidFill>
                <a:latin typeface="Calibri" charset="0"/>
              </a:rPr>
              <a:t>.  </a:t>
            </a:r>
            <a:r>
              <a:rPr lang="en-US" sz="1600" dirty="0" smtClean="0">
                <a:latin typeface="Calibri" pitchFamily="34" charset="0"/>
                <a:cs typeface="Calibri" pitchFamily="34" charset="0"/>
              </a:rPr>
              <a:t>If you prefer a USB connection, follow the instructions above by clicking the USB icon. You will see the same color change when the Dymo has been recognized                . </a:t>
            </a:r>
            <a:endParaRPr lang="es-ES" sz="1600" dirty="0">
              <a:solidFill>
                <a:srgbClr val="000000"/>
              </a:solidFill>
              <a:latin typeface="Calibri" pitchFamily="34" charset="0"/>
              <a:cs typeface="Calibri" pitchFamily="34" charset="0"/>
            </a:endParaRPr>
          </a:p>
        </p:txBody>
      </p:sp>
      <p:sp>
        <p:nvSpPr>
          <p:cNvPr id="15363" name="Oval 3"/>
          <p:cNvSpPr>
            <a:spLocks noChangeArrowheads="1"/>
          </p:cNvSpPr>
          <p:nvPr/>
        </p:nvSpPr>
        <p:spPr bwMode="auto">
          <a:xfrm>
            <a:off x="995363" y="3698876"/>
            <a:ext cx="206375" cy="207963"/>
          </a:xfrm>
          <a:prstGeom prst="ellipse">
            <a:avLst/>
          </a:prstGeom>
          <a:solidFill>
            <a:srgbClr val="8EDAB4"/>
          </a:solidFill>
          <a:ln w="25560" cap="flat">
            <a:solidFill>
              <a:srgbClr val="BFBFBF"/>
            </a:solidFill>
            <a:round/>
            <a:headEnd/>
            <a:tailEnd/>
          </a:ln>
          <a:effectLst/>
        </p:spPr>
        <p:txBody>
          <a:bodyPr wrap="none" anchor="ctr"/>
          <a:lstStyle/>
          <a:p>
            <a:endParaRPr lang="es-CL"/>
          </a:p>
        </p:txBody>
      </p:sp>
      <p:sp>
        <p:nvSpPr>
          <p:cNvPr id="15364" name="Rectangle 4"/>
          <p:cNvSpPr>
            <a:spLocks noChangeArrowheads="1"/>
          </p:cNvSpPr>
          <p:nvPr/>
        </p:nvSpPr>
        <p:spPr bwMode="auto">
          <a:xfrm>
            <a:off x="968375" y="3643314"/>
            <a:ext cx="271463" cy="303212"/>
          </a:xfrm>
          <a:prstGeom prst="rect">
            <a:avLst/>
          </a:prstGeom>
          <a:noFill/>
          <a:ln w="9360" cap="flat">
            <a:noFill/>
            <a:miter lim="800000"/>
            <a:headEnd/>
            <a:tailEnd/>
          </a:ln>
          <a:effectLst/>
        </p:spPr>
        <p:txBody>
          <a:bodyPr wrap="none" lIns="90000" tIns="45000" rIns="90000" bIns="45000">
            <a:spAutoFit/>
          </a:bodyPr>
          <a:lstStyle/>
          <a:p>
            <a:pPr hangingPunct="1">
              <a:lnSpc>
                <a:spcPct val="100000"/>
              </a:lnSpc>
            </a:pPr>
            <a:r>
              <a:rPr lang="es-ES" sz="1400">
                <a:solidFill>
                  <a:srgbClr val="000000"/>
                </a:solidFill>
                <a:latin typeface="Calibri" charset="0"/>
              </a:rPr>
              <a:t>1</a:t>
            </a:r>
          </a:p>
        </p:txBody>
      </p:sp>
      <p:sp>
        <p:nvSpPr>
          <p:cNvPr id="15365" name="Rectangle 5"/>
          <p:cNvSpPr>
            <a:spLocks noChangeArrowheads="1"/>
          </p:cNvSpPr>
          <p:nvPr/>
        </p:nvSpPr>
        <p:spPr bwMode="auto">
          <a:xfrm>
            <a:off x="968375" y="4149725"/>
            <a:ext cx="271463" cy="303213"/>
          </a:xfrm>
          <a:prstGeom prst="rect">
            <a:avLst/>
          </a:prstGeom>
          <a:noFill/>
          <a:ln w="9360" cap="flat">
            <a:noFill/>
            <a:miter lim="800000"/>
            <a:headEnd/>
            <a:tailEnd/>
          </a:ln>
          <a:effectLst/>
        </p:spPr>
        <p:txBody>
          <a:bodyPr wrap="none" lIns="90000" tIns="45000" rIns="90000" bIns="45000">
            <a:spAutoFit/>
          </a:bodyPr>
          <a:lstStyle/>
          <a:p>
            <a:pPr hangingPunct="1">
              <a:lnSpc>
                <a:spcPct val="100000"/>
              </a:lnSpc>
            </a:pPr>
            <a:r>
              <a:rPr lang="es-ES" sz="1400">
                <a:solidFill>
                  <a:srgbClr val="000000"/>
                </a:solidFill>
                <a:latin typeface="Calibri" charset="0"/>
              </a:rPr>
              <a:t>2</a:t>
            </a:r>
          </a:p>
        </p:txBody>
      </p:sp>
      <p:pic>
        <p:nvPicPr>
          <p:cNvPr id="15366" name="Picture 6"/>
          <p:cNvPicPr>
            <a:picLocks noChangeAspect="1" noChangeArrowheads="1"/>
          </p:cNvPicPr>
          <p:nvPr/>
        </p:nvPicPr>
        <p:blipFill>
          <a:blip r:embed="rId3" cstate="print"/>
          <a:srcRect/>
          <a:stretch>
            <a:fillRect/>
          </a:stretch>
        </p:blipFill>
        <p:spPr bwMode="auto">
          <a:xfrm>
            <a:off x="1042988" y="2276475"/>
            <a:ext cx="2800350" cy="323850"/>
          </a:xfrm>
          <a:prstGeom prst="rect">
            <a:avLst/>
          </a:prstGeom>
          <a:noFill/>
          <a:ln w="9360" cap="flat">
            <a:noFill/>
            <a:miter lim="800000"/>
            <a:headEnd/>
            <a:tailEnd/>
          </a:ln>
          <a:effectLst/>
        </p:spPr>
      </p:pic>
      <p:sp>
        <p:nvSpPr>
          <p:cNvPr id="15367" name="Rectangle 7"/>
          <p:cNvSpPr>
            <a:spLocks noChangeArrowheads="1"/>
          </p:cNvSpPr>
          <p:nvPr/>
        </p:nvSpPr>
        <p:spPr bwMode="auto">
          <a:xfrm>
            <a:off x="1071538" y="2285992"/>
            <a:ext cx="2700362" cy="358775"/>
          </a:xfrm>
          <a:prstGeom prst="rect">
            <a:avLst/>
          </a:prstGeom>
          <a:noFill/>
          <a:ln w="9525" cap="flat">
            <a:noFill/>
            <a:round/>
            <a:headEnd/>
            <a:tailEnd/>
          </a:ln>
          <a:effectLst/>
        </p:spPr>
        <p:txBody>
          <a:bodyPr lIns="90000" tIns="45000" rIns="90000" bIns="45000"/>
          <a:lstStyle/>
          <a:p>
            <a:pPr hangingPunct="1">
              <a:lnSpc>
                <a:spcPct val="100000"/>
              </a:lnSpc>
              <a:spcBef>
                <a:spcPts val="638"/>
              </a:spcBef>
              <a:tabLst>
                <a:tab pos="723900" algn="l"/>
                <a:tab pos="1447800" algn="l"/>
                <a:tab pos="2171700" algn="l"/>
              </a:tabLst>
            </a:pPr>
            <a:r>
              <a:rPr lang="es-ES" b="1" dirty="0" err="1" smtClean="0">
                <a:solidFill>
                  <a:srgbClr val="FFFFFF"/>
                </a:solidFill>
                <a:latin typeface="Calibri" charset="0"/>
              </a:rPr>
              <a:t>Configuring</a:t>
            </a:r>
            <a:r>
              <a:rPr lang="es-ES" b="1" dirty="0" smtClean="0">
                <a:solidFill>
                  <a:srgbClr val="FFFFFF"/>
                </a:solidFill>
                <a:latin typeface="Calibri" charset="0"/>
              </a:rPr>
              <a:t> </a:t>
            </a:r>
            <a:r>
              <a:rPr lang="es-ES" b="1" dirty="0" err="1" smtClean="0">
                <a:solidFill>
                  <a:srgbClr val="FFFFFF"/>
                </a:solidFill>
                <a:latin typeface="Calibri" charset="0"/>
              </a:rPr>
              <a:t>the</a:t>
            </a:r>
            <a:r>
              <a:rPr lang="es-ES" b="1" dirty="0" smtClean="0">
                <a:solidFill>
                  <a:srgbClr val="FFFFFF"/>
                </a:solidFill>
                <a:latin typeface="Calibri" charset="0"/>
              </a:rPr>
              <a:t> Dymo</a:t>
            </a:r>
            <a:endParaRPr lang="es-ES" b="1" dirty="0">
              <a:solidFill>
                <a:srgbClr val="FFFFFF"/>
              </a:solidFill>
              <a:latin typeface="Calibri" charset="0"/>
            </a:endParaRPr>
          </a:p>
        </p:txBody>
      </p:sp>
      <p:pic>
        <p:nvPicPr>
          <p:cNvPr id="15368" name="Picture 8"/>
          <p:cNvPicPr>
            <a:picLocks noChangeAspect="1" noChangeArrowheads="1"/>
          </p:cNvPicPr>
          <p:nvPr/>
        </p:nvPicPr>
        <p:blipFill>
          <a:blip r:embed="rId4" cstate="print"/>
          <a:srcRect/>
          <a:stretch>
            <a:fillRect/>
          </a:stretch>
        </p:blipFill>
        <p:spPr bwMode="auto">
          <a:xfrm>
            <a:off x="1898635" y="4643446"/>
            <a:ext cx="530225" cy="247650"/>
          </a:xfrm>
          <a:prstGeom prst="rect">
            <a:avLst/>
          </a:prstGeom>
          <a:noFill/>
          <a:ln w="9360" cap="flat">
            <a:noFill/>
            <a:miter lim="800000"/>
            <a:headEnd/>
            <a:tailEnd/>
          </a:ln>
          <a:effectLst/>
        </p:spPr>
      </p:pic>
      <p:pic>
        <p:nvPicPr>
          <p:cNvPr id="15369" name="Picture 9"/>
          <p:cNvPicPr>
            <a:picLocks noChangeAspect="1" noChangeArrowheads="1"/>
          </p:cNvPicPr>
          <p:nvPr/>
        </p:nvPicPr>
        <p:blipFill>
          <a:blip r:embed="rId5" cstate="print"/>
          <a:srcRect/>
          <a:stretch>
            <a:fillRect/>
          </a:stretch>
        </p:blipFill>
        <p:spPr bwMode="auto">
          <a:xfrm>
            <a:off x="2714612" y="5105414"/>
            <a:ext cx="614363" cy="252412"/>
          </a:xfrm>
          <a:prstGeom prst="rect">
            <a:avLst/>
          </a:prstGeom>
          <a:noFill/>
          <a:ln w="9360" cap="flat">
            <a:noFill/>
            <a:miter lim="800000"/>
            <a:headEnd/>
            <a:tailEnd/>
          </a:ln>
          <a:effectLst/>
        </p:spPr>
      </p:pic>
      <p:sp>
        <p:nvSpPr>
          <p:cNvPr id="15370" name="Rectangle 10"/>
          <p:cNvSpPr>
            <a:spLocks noChangeArrowheads="1"/>
          </p:cNvSpPr>
          <p:nvPr/>
        </p:nvSpPr>
        <p:spPr bwMode="auto">
          <a:xfrm>
            <a:off x="5429256" y="1873242"/>
            <a:ext cx="4321175" cy="198436"/>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es-ES_tradnl" sz="2800" b="1" baseline="30000" dirty="0" smtClean="0">
                <a:solidFill>
                  <a:schemeClr val="bg1"/>
                </a:solidFill>
                <a:latin typeface="Calibri" pitchFamily="34" charset="0"/>
                <a:cs typeface="Calibri" pitchFamily="34" charset="0"/>
              </a:rPr>
              <a:t>Using </a:t>
            </a:r>
            <a:r>
              <a:rPr lang="es-ES_tradnl" sz="2800" b="1" baseline="30000" dirty="0" err="1" smtClean="0">
                <a:solidFill>
                  <a:schemeClr val="bg1"/>
                </a:solidFill>
                <a:latin typeface="Calibri" pitchFamily="34" charset="0"/>
                <a:cs typeface="Calibri" pitchFamily="34" charset="0"/>
              </a:rPr>
              <a:t>the</a:t>
            </a:r>
            <a:r>
              <a:rPr lang="es-ES_tradnl" sz="2800" b="1" baseline="30000" dirty="0" smtClean="0">
                <a:solidFill>
                  <a:schemeClr val="bg1"/>
                </a:solidFill>
                <a:latin typeface="Calibri" pitchFamily="34" charset="0"/>
                <a:cs typeface="Calibri" pitchFamily="34" charset="0"/>
              </a:rPr>
              <a:t> Dymo</a:t>
            </a:r>
          </a:p>
        </p:txBody>
      </p:sp>
      <p:sp>
        <p:nvSpPr>
          <p:cNvPr id="15371" name="Rectangle 11"/>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15372" name="Rectangle 12"/>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077913" y="2376488"/>
            <a:ext cx="7489825" cy="1352763"/>
          </a:xfrm>
          <a:prstGeom prst="rect">
            <a:avLst/>
          </a:prstGeom>
          <a:noFill/>
          <a:ln w="9360" cap="flat">
            <a:noFill/>
            <a:miter lim="800000"/>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1600" dirty="0" smtClean="0">
                <a:latin typeface="Calibri" pitchFamily="34" charset="0"/>
                <a:ea typeface="Calibri" pitchFamily="34" charset="0"/>
                <a:cs typeface="Times New Roman" pitchFamily="18" charset="0"/>
              </a:rPr>
              <a:t>Click               to set the Dymo. Select Force (5N) in the "Logger Setup“ window. Enter "10000 ” samples, “100Sec" for the sampling frequency.</a:t>
            </a:r>
            <a:endParaRPr lang="es-ES" sz="1600" dirty="0">
              <a:solidFill>
                <a:srgbClr val="000000"/>
              </a:solidFill>
              <a:latin typeface="Calibri" charset="0"/>
            </a:endParaRP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es-ES" sz="1600" dirty="0">
              <a:solidFill>
                <a:srgbClr val="000000"/>
              </a:solidFill>
              <a:latin typeface="Calibri" charset="0"/>
            </a:endParaRP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1600" dirty="0" smtClean="0">
                <a:latin typeface="Calibri" pitchFamily="34" charset="0"/>
                <a:cs typeface="Calibri" pitchFamily="34" charset="0"/>
              </a:rPr>
              <a:t>Once you have finished configuring the Dymo start the measurement by clicking           </a:t>
            </a:r>
            <a:r>
              <a:rPr lang="es-ES" sz="1600" dirty="0" smtClean="0">
                <a:solidFill>
                  <a:srgbClr val="000000"/>
                </a:solidFill>
                <a:latin typeface="Calibri" pitchFamily="34" charset="0"/>
                <a:cs typeface="Calibri" pitchFamily="34" charset="0"/>
              </a:rPr>
              <a:t>. </a:t>
            </a:r>
            <a:r>
              <a:rPr lang="en-US" sz="1600" dirty="0" smtClean="0">
                <a:latin typeface="Calibri" pitchFamily="34" charset="0"/>
                <a:cs typeface="Calibri" pitchFamily="34" charset="0"/>
              </a:rPr>
              <a:t>When you have finished measuring, stop the Dymo by clicking           . </a:t>
            </a:r>
            <a:endParaRPr lang="es-ES" sz="1600" dirty="0">
              <a:solidFill>
                <a:srgbClr val="000000"/>
              </a:solidFill>
              <a:latin typeface="Calibri" pitchFamily="34" charset="0"/>
              <a:cs typeface="Calibri" pitchFamily="34" charset="0"/>
            </a:endParaRPr>
          </a:p>
        </p:txBody>
      </p:sp>
      <p:pic>
        <p:nvPicPr>
          <p:cNvPr id="16386" name="Picture 2"/>
          <p:cNvPicPr>
            <a:picLocks noChangeAspect="1" noChangeArrowheads="1"/>
          </p:cNvPicPr>
          <p:nvPr/>
        </p:nvPicPr>
        <p:blipFill>
          <a:blip r:embed="rId3" cstate="print"/>
          <a:srcRect/>
          <a:stretch>
            <a:fillRect/>
          </a:stretch>
        </p:blipFill>
        <p:spPr bwMode="auto">
          <a:xfrm>
            <a:off x="7929586" y="3000372"/>
            <a:ext cx="290512" cy="352425"/>
          </a:xfrm>
          <a:prstGeom prst="rect">
            <a:avLst/>
          </a:prstGeom>
          <a:noFill/>
          <a:ln w="9360" cap="flat">
            <a:noFill/>
            <a:miter lim="800000"/>
            <a:headEnd/>
            <a:tailEnd/>
          </a:ln>
          <a:effectLst/>
        </p:spPr>
      </p:pic>
      <p:pic>
        <p:nvPicPr>
          <p:cNvPr id="16387" name="Picture 3"/>
          <p:cNvPicPr>
            <a:picLocks noChangeAspect="1" noChangeArrowheads="1"/>
          </p:cNvPicPr>
          <p:nvPr/>
        </p:nvPicPr>
        <p:blipFill>
          <a:blip r:embed="rId4" cstate="print"/>
          <a:srcRect/>
          <a:stretch>
            <a:fillRect/>
          </a:stretch>
        </p:blipFill>
        <p:spPr bwMode="auto">
          <a:xfrm>
            <a:off x="6515116" y="3363913"/>
            <a:ext cx="342900" cy="352425"/>
          </a:xfrm>
          <a:prstGeom prst="rect">
            <a:avLst/>
          </a:prstGeom>
          <a:noFill/>
          <a:ln w="9360" cap="flat">
            <a:noFill/>
            <a:miter lim="800000"/>
            <a:headEnd/>
            <a:tailEnd/>
          </a:ln>
          <a:effectLst/>
        </p:spPr>
      </p:pic>
      <p:sp>
        <p:nvSpPr>
          <p:cNvPr id="16390" name="Rectangle 6"/>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16391" name="Rectangle 7"/>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pic>
        <p:nvPicPr>
          <p:cNvPr id="9"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2910" y="242886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1472" y="314324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0"/>
          <p:cNvSpPr>
            <a:spLocks noChangeArrowheads="1"/>
          </p:cNvSpPr>
          <p:nvPr/>
        </p:nvSpPr>
        <p:spPr bwMode="auto">
          <a:xfrm>
            <a:off x="5429256" y="1873242"/>
            <a:ext cx="4321175" cy="198436"/>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es-ES_tradnl" sz="2800" b="1" baseline="30000" dirty="0" smtClean="0">
                <a:solidFill>
                  <a:schemeClr val="bg1"/>
                </a:solidFill>
                <a:latin typeface="Calibri" pitchFamily="34" charset="0"/>
                <a:cs typeface="Calibri" pitchFamily="34" charset="0"/>
              </a:rPr>
              <a:t>Using </a:t>
            </a:r>
            <a:r>
              <a:rPr lang="es-ES_tradnl" sz="2800" b="1" baseline="30000" dirty="0" err="1" smtClean="0">
                <a:solidFill>
                  <a:schemeClr val="bg1"/>
                </a:solidFill>
                <a:latin typeface="Calibri" pitchFamily="34" charset="0"/>
                <a:cs typeface="Calibri" pitchFamily="34" charset="0"/>
              </a:rPr>
              <a:t>the</a:t>
            </a:r>
            <a:r>
              <a:rPr lang="es-ES_tradnl" sz="2800" b="1" baseline="30000" dirty="0" smtClean="0">
                <a:solidFill>
                  <a:schemeClr val="bg1"/>
                </a:solidFill>
                <a:latin typeface="Calibri" pitchFamily="34" charset="0"/>
                <a:cs typeface="Calibri" pitchFamily="34" charset="0"/>
              </a:rPr>
              <a:t> Dymo</a:t>
            </a:r>
          </a:p>
        </p:txBody>
      </p:sp>
      <p:pic>
        <p:nvPicPr>
          <p:cNvPr id="11" name="10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714480" y="2214554"/>
            <a:ext cx="386333" cy="362919"/>
          </a:xfrm>
          <a:prstGeom prst="rect">
            <a:avLst/>
          </a:prstGeom>
        </p:spPr>
      </p:pic>
      <p:sp>
        <p:nvSpPr>
          <p:cNvPr id="20482" name="AutoShape 2" descr="Mostrando Configuración dymo inglé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0484" name="AutoShape 4" descr="Mostrando Configuración dymo inglé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20485" name="Picture 5" descr="C:\Users\efecto_note\Downloads\Configuración dymo inglés.jpg"/>
          <p:cNvPicPr>
            <a:picLocks noChangeAspect="1" noChangeArrowheads="1"/>
          </p:cNvPicPr>
          <p:nvPr/>
        </p:nvPicPr>
        <p:blipFill>
          <a:blip r:embed="rId8" cstate="print"/>
          <a:srcRect/>
          <a:stretch>
            <a:fillRect/>
          </a:stretch>
        </p:blipFill>
        <p:spPr bwMode="auto">
          <a:xfrm>
            <a:off x="3428992" y="3786190"/>
            <a:ext cx="2500330" cy="2656881"/>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643063" y="2643189"/>
            <a:ext cx="3929062" cy="3961426"/>
          </a:xfrm>
          <a:prstGeom prst="rect">
            <a:avLst/>
          </a:prstGeom>
          <a:noFill/>
          <a:ln w="9360" cap="flat">
            <a:noFill/>
            <a:miter lim="800000"/>
            <a:headEnd/>
            <a:tailEnd/>
          </a:ln>
          <a:effectLst/>
        </p:spPr>
        <p:txBody>
          <a:bodyPr wrap="square" lIns="90000" tIns="45000" rIns="90000" bIns="45000">
            <a:spAutoFit/>
          </a:bodyPr>
          <a:lstStyle/>
          <a:p>
            <a:r>
              <a:rPr lang="en-US" sz="1600" dirty="0" smtClean="0">
                <a:latin typeface="Calibri" pitchFamily="34" charset="0"/>
                <a:cs typeface="Calibri" pitchFamily="34" charset="0"/>
              </a:rPr>
              <a:t>Arrange the components according to the figure.</a:t>
            </a:r>
            <a:endParaRPr lang="es-ES" sz="1600" dirty="0" smtClean="0">
              <a:latin typeface="Calibri" pitchFamily="34" charset="0"/>
              <a:cs typeface="Calibri" pitchFamily="34" charset="0"/>
            </a:endParaRPr>
          </a:p>
          <a:p>
            <a:pPr hangingPunct="1">
              <a:lnSpc>
                <a:spcPct val="100000"/>
              </a:lnSpc>
              <a:tabLst>
                <a:tab pos="723900" algn="l"/>
                <a:tab pos="1447800" algn="l"/>
                <a:tab pos="2171700" algn="l"/>
                <a:tab pos="2895600" algn="l"/>
                <a:tab pos="3619500" algn="l"/>
              </a:tabLst>
            </a:pPr>
            <a:endParaRPr lang="es-ES" sz="1600" dirty="0">
              <a:solidFill>
                <a:srgbClr val="000000"/>
              </a:solidFill>
              <a:latin typeface="Calibri" charset="0"/>
            </a:endParaRPr>
          </a:p>
          <a:p>
            <a:r>
              <a:rPr lang="en-US" sz="1600" dirty="0" smtClean="0">
                <a:latin typeface="Calibri" pitchFamily="34" charset="0"/>
                <a:cs typeface="Calibri" pitchFamily="34" charset="0"/>
              </a:rPr>
              <a:t>Move the pendulum from its equilibrium position and begin the measurement. </a:t>
            </a:r>
            <a:endParaRPr lang="es-ES" sz="1600" dirty="0" smtClean="0">
              <a:latin typeface="Calibri" pitchFamily="34" charset="0"/>
              <a:cs typeface="Calibri" pitchFamily="34" charset="0"/>
            </a:endParaRPr>
          </a:p>
          <a:p>
            <a:pPr algn="just" hangingPunct="1">
              <a:lnSpc>
                <a:spcPct val="100000"/>
              </a:lnSpc>
              <a:tabLst>
                <a:tab pos="723900" algn="l"/>
                <a:tab pos="1447800" algn="l"/>
                <a:tab pos="2171700" algn="l"/>
                <a:tab pos="2895600" algn="l"/>
                <a:tab pos="3619500" algn="l"/>
              </a:tabLst>
            </a:pPr>
            <a:endParaRPr lang="es-ES" sz="1600" dirty="0">
              <a:solidFill>
                <a:srgbClr val="000000"/>
              </a:solidFill>
              <a:latin typeface="Calibri" charset="0"/>
            </a:endParaRPr>
          </a:p>
          <a:p>
            <a:pPr algn="just" hangingPunct="1">
              <a:lnSpc>
                <a:spcPct val="100000"/>
              </a:lnSpc>
              <a:tabLst>
                <a:tab pos="723900" algn="l"/>
                <a:tab pos="1447800" algn="l"/>
                <a:tab pos="2171700" algn="l"/>
                <a:tab pos="2895600" algn="l"/>
                <a:tab pos="3619500" algn="l"/>
              </a:tabLst>
            </a:pPr>
            <a:r>
              <a:rPr lang="es-CL" sz="1600" dirty="0" smtClean="0">
                <a:latin typeface="Calibri" pitchFamily="34" charset="0"/>
                <a:cs typeface="Calibri" pitchFamily="34" charset="0"/>
              </a:rPr>
              <a:t>Stop </a:t>
            </a:r>
            <a:r>
              <a:rPr lang="es-CL" sz="1600" dirty="0" err="1" smtClean="0">
                <a:latin typeface="Calibri" pitchFamily="34" charset="0"/>
                <a:cs typeface="Calibri" pitchFamily="34" charset="0"/>
              </a:rPr>
              <a:t>measurements</a:t>
            </a:r>
            <a:r>
              <a:rPr lang="es-CL" sz="1600" dirty="0" smtClean="0">
                <a:latin typeface="Calibri" pitchFamily="34" charset="0"/>
                <a:cs typeface="Calibri" pitchFamily="34" charset="0"/>
              </a:rPr>
              <a:t> after 20 seconds.</a:t>
            </a:r>
            <a:endParaRPr lang="es-ES" sz="1600" dirty="0">
              <a:solidFill>
                <a:srgbClr val="000000"/>
              </a:solidFill>
              <a:latin typeface="Calibri" pitchFamily="34" charset="0"/>
              <a:cs typeface="Calibri" pitchFamily="34" charset="0"/>
            </a:endParaRPr>
          </a:p>
          <a:p>
            <a:pPr hangingPunct="1">
              <a:lnSpc>
                <a:spcPct val="100000"/>
              </a:lnSpc>
              <a:tabLst>
                <a:tab pos="723900" algn="l"/>
                <a:tab pos="1447800" algn="l"/>
                <a:tab pos="2171700" algn="l"/>
                <a:tab pos="2895600" algn="l"/>
                <a:tab pos="3619500" algn="l"/>
              </a:tabLst>
            </a:pPr>
            <a:endParaRPr lang="es-ES" sz="1600" dirty="0">
              <a:solidFill>
                <a:srgbClr val="000000"/>
              </a:solidFill>
              <a:latin typeface="Calibri" charset="0"/>
            </a:endParaRPr>
          </a:p>
          <a:p>
            <a:pPr hangingPunct="1">
              <a:lnSpc>
                <a:spcPct val="100000"/>
              </a:lnSpc>
              <a:tabLst>
                <a:tab pos="723900" algn="l"/>
                <a:tab pos="1447800" algn="l"/>
                <a:tab pos="2171700" algn="l"/>
                <a:tab pos="2895600" algn="l"/>
                <a:tab pos="3619500" algn="l"/>
              </a:tabLst>
            </a:pPr>
            <a:endParaRPr lang="es-ES" sz="1600" dirty="0">
              <a:solidFill>
                <a:srgbClr val="000000"/>
              </a:solidFill>
              <a:latin typeface="Calibri" charset="0"/>
            </a:endParaRPr>
          </a:p>
          <a:p>
            <a:pPr hangingPunct="1">
              <a:lnSpc>
                <a:spcPct val="100000"/>
              </a:lnSpc>
              <a:tabLst>
                <a:tab pos="723900" algn="l"/>
                <a:tab pos="1447800" algn="l"/>
                <a:tab pos="2171700" algn="l"/>
                <a:tab pos="2895600" algn="l"/>
                <a:tab pos="3619500" algn="l"/>
              </a:tabLst>
            </a:pPr>
            <a:endParaRPr lang="es-ES" sz="1600" dirty="0">
              <a:solidFill>
                <a:srgbClr val="000000"/>
              </a:solidFill>
              <a:latin typeface="Calibri" charset="0"/>
            </a:endParaRPr>
          </a:p>
          <a:p>
            <a:pPr hangingPunct="1">
              <a:lnSpc>
                <a:spcPct val="100000"/>
              </a:lnSpc>
              <a:tabLst>
                <a:tab pos="723900" algn="l"/>
                <a:tab pos="1447800" algn="l"/>
                <a:tab pos="2171700" algn="l"/>
                <a:tab pos="2895600" algn="l"/>
                <a:tab pos="3619500" algn="l"/>
              </a:tabLst>
            </a:pPr>
            <a:endParaRPr lang="es-ES" sz="1600" dirty="0">
              <a:solidFill>
                <a:srgbClr val="000000"/>
              </a:solidFill>
              <a:latin typeface="Calibri" charset="0"/>
            </a:endParaRPr>
          </a:p>
          <a:p>
            <a:pPr hangingPunct="1">
              <a:lnSpc>
                <a:spcPct val="100000"/>
              </a:lnSpc>
              <a:tabLst>
                <a:tab pos="723900" algn="l"/>
                <a:tab pos="1447800" algn="l"/>
                <a:tab pos="2171700" algn="l"/>
                <a:tab pos="2895600" algn="l"/>
                <a:tab pos="3619500" algn="l"/>
              </a:tabLst>
            </a:pPr>
            <a:endParaRPr lang="es-ES" sz="1600" dirty="0">
              <a:solidFill>
                <a:srgbClr val="000000"/>
              </a:solidFill>
              <a:latin typeface="Calibri" charset="0"/>
            </a:endParaRPr>
          </a:p>
          <a:p>
            <a:pPr hangingPunct="1">
              <a:lnSpc>
                <a:spcPct val="100000"/>
              </a:lnSpc>
              <a:tabLst>
                <a:tab pos="723900" algn="l"/>
                <a:tab pos="1447800" algn="l"/>
                <a:tab pos="2171700" algn="l"/>
                <a:tab pos="2895600" algn="l"/>
                <a:tab pos="3619500" algn="l"/>
              </a:tabLst>
            </a:pPr>
            <a:endParaRPr lang="es-ES" sz="1600" dirty="0">
              <a:solidFill>
                <a:srgbClr val="000000"/>
              </a:solidFill>
              <a:latin typeface="Calibri" charset="0"/>
            </a:endParaRPr>
          </a:p>
          <a:p>
            <a:pPr hangingPunct="1">
              <a:lnSpc>
                <a:spcPct val="100000"/>
              </a:lnSpc>
              <a:tabLst>
                <a:tab pos="723900" algn="l"/>
                <a:tab pos="1447800" algn="l"/>
                <a:tab pos="2171700" algn="l"/>
                <a:tab pos="2895600" algn="l"/>
                <a:tab pos="3619500" algn="l"/>
              </a:tabLst>
            </a:pPr>
            <a:endParaRPr lang="es-ES" sz="1600" dirty="0">
              <a:solidFill>
                <a:srgbClr val="000000"/>
              </a:solidFill>
              <a:latin typeface="Calibri" charset="0"/>
            </a:endParaRPr>
          </a:p>
          <a:p>
            <a:pPr hangingPunct="1">
              <a:lnSpc>
                <a:spcPct val="100000"/>
              </a:lnSpc>
              <a:tabLst>
                <a:tab pos="723900" algn="l"/>
                <a:tab pos="1447800" algn="l"/>
                <a:tab pos="2171700" algn="l"/>
                <a:tab pos="2895600" algn="l"/>
                <a:tab pos="3619500" algn="l"/>
              </a:tabLst>
            </a:pPr>
            <a:endParaRPr lang="es-ES" sz="1600" dirty="0">
              <a:solidFill>
                <a:srgbClr val="000000"/>
              </a:solidFill>
              <a:latin typeface="Calibri" charset="0"/>
            </a:endParaRPr>
          </a:p>
          <a:p>
            <a:pPr hangingPunct="1">
              <a:lnSpc>
                <a:spcPct val="100000"/>
              </a:lnSpc>
              <a:tabLst>
                <a:tab pos="723900" algn="l"/>
                <a:tab pos="1447800" algn="l"/>
                <a:tab pos="2171700" algn="l"/>
                <a:tab pos="2895600" algn="l"/>
                <a:tab pos="3619500" algn="l"/>
              </a:tabLst>
            </a:pPr>
            <a:endParaRPr lang="es-ES" sz="1600" dirty="0">
              <a:solidFill>
                <a:srgbClr val="000000"/>
              </a:solidFill>
              <a:latin typeface="Calibri" charset="0"/>
            </a:endParaRPr>
          </a:p>
        </p:txBody>
      </p:sp>
      <p:pic>
        <p:nvPicPr>
          <p:cNvPr id="17410" name="Picture 2"/>
          <p:cNvPicPr>
            <a:picLocks noChangeAspect="1" noChangeArrowheads="1"/>
          </p:cNvPicPr>
          <p:nvPr/>
        </p:nvPicPr>
        <p:blipFill>
          <a:blip r:embed="rId4" cstate="print"/>
          <a:srcRect/>
          <a:stretch>
            <a:fillRect/>
          </a:stretch>
        </p:blipFill>
        <p:spPr bwMode="auto">
          <a:xfrm>
            <a:off x="1357313" y="2714625"/>
            <a:ext cx="285750" cy="285750"/>
          </a:xfrm>
          <a:prstGeom prst="rect">
            <a:avLst/>
          </a:prstGeom>
          <a:noFill/>
          <a:ln w="9360" cap="flat">
            <a:noFill/>
            <a:miter lim="800000"/>
            <a:headEnd/>
            <a:tailEnd/>
          </a:ln>
          <a:effectLst/>
        </p:spPr>
      </p:pic>
      <p:pic>
        <p:nvPicPr>
          <p:cNvPr id="17411" name="Picture 3"/>
          <p:cNvPicPr>
            <a:picLocks noChangeAspect="1" noChangeArrowheads="1"/>
          </p:cNvPicPr>
          <p:nvPr/>
        </p:nvPicPr>
        <p:blipFill>
          <a:blip r:embed="rId5" cstate="print"/>
          <a:srcRect/>
          <a:stretch>
            <a:fillRect/>
          </a:stretch>
        </p:blipFill>
        <p:spPr bwMode="auto">
          <a:xfrm>
            <a:off x="1331913" y="3357562"/>
            <a:ext cx="285750" cy="285750"/>
          </a:xfrm>
          <a:prstGeom prst="rect">
            <a:avLst/>
          </a:prstGeom>
          <a:noFill/>
          <a:ln w="9360" cap="flat">
            <a:noFill/>
            <a:miter lim="800000"/>
            <a:headEnd/>
            <a:tailEnd/>
          </a:ln>
          <a:effectLst/>
        </p:spPr>
      </p:pic>
      <p:pic>
        <p:nvPicPr>
          <p:cNvPr id="17412" name="Picture 4"/>
          <p:cNvPicPr>
            <a:picLocks noChangeAspect="1" noChangeArrowheads="1"/>
          </p:cNvPicPr>
          <p:nvPr/>
        </p:nvPicPr>
        <p:blipFill>
          <a:blip r:embed="rId6" cstate="print"/>
          <a:srcRect/>
          <a:stretch>
            <a:fillRect/>
          </a:stretch>
        </p:blipFill>
        <p:spPr bwMode="auto">
          <a:xfrm>
            <a:off x="1357292" y="4071942"/>
            <a:ext cx="285750" cy="285750"/>
          </a:xfrm>
          <a:prstGeom prst="rect">
            <a:avLst/>
          </a:prstGeom>
          <a:noFill/>
          <a:ln w="9360" cap="flat">
            <a:noFill/>
            <a:miter lim="800000"/>
            <a:headEnd/>
            <a:tailEnd/>
          </a:ln>
          <a:effectLst/>
        </p:spPr>
      </p:pic>
      <p:sp>
        <p:nvSpPr>
          <p:cNvPr id="17413" name="Rectangle 5"/>
          <p:cNvSpPr>
            <a:spLocks noChangeArrowheads="1"/>
          </p:cNvSpPr>
          <p:nvPr/>
        </p:nvSpPr>
        <p:spPr bwMode="auto">
          <a:xfrm>
            <a:off x="5500694" y="1730366"/>
            <a:ext cx="4321175" cy="412750"/>
          </a:xfrm>
          <a:prstGeom prst="rect">
            <a:avLst/>
          </a:prstGeom>
          <a:noFill/>
          <a:ln w="9525" cap="flat">
            <a:noFill/>
            <a:round/>
            <a:headEnd/>
            <a:tailEnd/>
          </a:ln>
          <a:effectLst/>
        </p:spPr>
        <p:txBody>
          <a:bodyPr lIns="90000" tIns="45000" rIns="90000" bIns="45000"/>
          <a:lstStyle/>
          <a:p>
            <a:pPr hangingPunct="1">
              <a:lnSpc>
                <a:spcPct val="100000"/>
              </a:lnSpc>
              <a:spcBef>
                <a:spcPts val="638"/>
              </a:spcBef>
              <a:tabLst>
                <a:tab pos="723900" algn="l"/>
                <a:tab pos="1447800" algn="l"/>
                <a:tab pos="2171700" algn="l"/>
                <a:tab pos="2895600" algn="l"/>
                <a:tab pos="3619500" algn="l"/>
              </a:tabLst>
            </a:pPr>
            <a:r>
              <a:rPr lang="es-ES" sz="2000" b="1" dirty="0" smtClean="0">
                <a:solidFill>
                  <a:srgbClr val="FFFFFF"/>
                </a:solidFill>
                <a:latin typeface="Calibri" charset="0"/>
              </a:rPr>
              <a:t>Experiment</a:t>
            </a:r>
            <a:endParaRPr lang="es-ES" sz="2000" b="1" dirty="0">
              <a:solidFill>
                <a:srgbClr val="FFFFFF"/>
              </a:solidFill>
              <a:latin typeface="Calibri" charset="0"/>
            </a:endParaRPr>
          </a:p>
          <a:p>
            <a:pPr hangingPunct="1">
              <a:lnSpc>
                <a:spcPct val="100000"/>
              </a:lnSpc>
              <a:spcBef>
                <a:spcPts val="638"/>
              </a:spcBef>
              <a:tabLst>
                <a:tab pos="723900" algn="l"/>
                <a:tab pos="1447800" algn="l"/>
                <a:tab pos="2171700" algn="l"/>
                <a:tab pos="2895600" algn="l"/>
                <a:tab pos="3619500" algn="l"/>
              </a:tabLst>
            </a:pPr>
            <a:endParaRPr lang="es-ES" sz="2000" dirty="0">
              <a:solidFill>
                <a:srgbClr val="FFFFFF"/>
              </a:solidFill>
              <a:latin typeface="Frutiger 45 Light" pitchFamily="32" charset="0"/>
            </a:endParaRPr>
          </a:p>
        </p:txBody>
      </p:sp>
      <p:sp>
        <p:nvSpPr>
          <p:cNvPr id="17414" name="Rectangle 6"/>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17415" name="Rectangle 7"/>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sp>
        <p:nvSpPr>
          <p:cNvPr id="17419" name="Rectangle 11"/>
          <p:cNvSpPr>
            <a:spLocks noChangeArrowheads="1"/>
          </p:cNvSpPr>
          <p:nvPr/>
        </p:nvSpPr>
        <p:spPr bwMode="auto">
          <a:xfrm>
            <a:off x="7591425" y="3973513"/>
            <a:ext cx="142875" cy="828675"/>
          </a:xfrm>
          <a:prstGeom prst="rect">
            <a:avLst/>
          </a:prstGeom>
          <a:solidFill>
            <a:srgbClr val="FFFFFF"/>
          </a:solidFill>
          <a:ln w="25560" cap="flat">
            <a:noFill/>
            <a:round/>
            <a:headEnd/>
            <a:tailEnd/>
          </a:ln>
          <a:effectLst/>
        </p:spPr>
        <p:txBody>
          <a:bodyPr wrap="none" anchor="ctr"/>
          <a:lstStyle/>
          <a:p>
            <a:endParaRPr lang="es-CL"/>
          </a:p>
        </p:txBody>
      </p:sp>
      <p:pic>
        <p:nvPicPr>
          <p:cNvPr id="16" name="15 Imagen" descr="universal support.png"/>
          <p:cNvPicPr>
            <a:picLocks noChangeAspect="1"/>
          </p:cNvPicPr>
          <p:nvPr/>
        </p:nvPicPr>
        <p:blipFill>
          <a:blip r:embed="rId7" cstate="print"/>
          <a:stretch>
            <a:fillRect/>
          </a:stretch>
        </p:blipFill>
        <p:spPr>
          <a:xfrm>
            <a:off x="5429256" y="2136292"/>
            <a:ext cx="1500198" cy="464389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692275" y="2492375"/>
            <a:ext cx="6264275" cy="2026152"/>
          </a:xfrm>
          <a:prstGeom prst="rect">
            <a:avLst/>
          </a:prstGeom>
          <a:noFill/>
          <a:ln w="9360" cap="flat">
            <a:noFill/>
            <a:miter lim="800000"/>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Lst>
            </a:pPr>
            <a:r>
              <a:rPr lang="en-US" sz="1600" dirty="0" smtClean="0">
                <a:latin typeface="Calibri" pitchFamily="34" charset="0"/>
                <a:ea typeface="Calibri" pitchFamily="34" charset="0"/>
                <a:cs typeface="Times New Roman" pitchFamily="18" charset="0"/>
              </a:rPr>
              <a:t>In each graph, indicate the points where the recognizable periods begin or end, by using the tool          </a:t>
            </a:r>
            <a:r>
              <a:rPr lang="es-ES" sz="1600" dirty="0" smtClean="0">
                <a:solidFill>
                  <a:srgbClr val="000000"/>
                </a:solidFill>
                <a:latin typeface="Calibri" charset="0"/>
              </a:rPr>
              <a:t>.</a:t>
            </a:r>
            <a:endParaRPr lang="es-ES" sz="1600" dirty="0">
              <a:solidFill>
                <a:srgbClr val="000000"/>
              </a:solidFill>
              <a:latin typeface="Calibri" charset="0"/>
            </a:endParaRPr>
          </a:p>
          <a:p>
            <a:pPr hangingPunct="1">
              <a:lnSpc>
                <a:spcPct val="100000"/>
              </a:lnSpc>
              <a:tabLst>
                <a:tab pos="723900" algn="l"/>
                <a:tab pos="1447800" algn="l"/>
                <a:tab pos="2171700" algn="l"/>
                <a:tab pos="2895600" algn="l"/>
                <a:tab pos="3619500" algn="l"/>
                <a:tab pos="4343400" algn="l"/>
                <a:tab pos="5067300" algn="l"/>
                <a:tab pos="5791200" algn="l"/>
              </a:tabLst>
            </a:pPr>
            <a:endParaRPr lang="es-ES" sz="1600" dirty="0">
              <a:solidFill>
                <a:srgbClr val="000000"/>
              </a:solidFill>
              <a:latin typeface="Calibri" charset="0"/>
            </a:endParaRPr>
          </a:p>
          <a:p>
            <a:r>
              <a:rPr lang="en-US" sz="1600" dirty="0" smtClean="0">
                <a:latin typeface="Calibri" pitchFamily="34" charset="0"/>
                <a:cs typeface="Calibri" pitchFamily="34" charset="0"/>
              </a:rPr>
              <a:t>Consider Hooke's Law to determine the proportionality of the vertical axis of the graph, with the direction in which the spring is stretched. </a:t>
            </a:r>
            <a:endParaRPr lang="es-ES" sz="1600" dirty="0" smtClean="0">
              <a:latin typeface="Calibri" pitchFamily="34" charset="0"/>
              <a:cs typeface="Calibri" pitchFamily="34" charset="0"/>
            </a:endParaRPr>
          </a:p>
          <a:p>
            <a:pPr hangingPunct="1">
              <a:lnSpc>
                <a:spcPct val="100000"/>
              </a:lnSpc>
              <a:tabLst>
                <a:tab pos="723900" algn="l"/>
                <a:tab pos="1447800" algn="l"/>
                <a:tab pos="2171700" algn="l"/>
                <a:tab pos="2895600" algn="l"/>
                <a:tab pos="3619500" algn="l"/>
                <a:tab pos="4343400" algn="l"/>
                <a:tab pos="5067300" algn="l"/>
                <a:tab pos="5791200" algn="l"/>
              </a:tabLst>
            </a:pPr>
            <a:endParaRPr lang="es-ES" sz="1600" dirty="0">
              <a:solidFill>
                <a:srgbClr val="000000"/>
              </a:solidFill>
              <a:latin typeface="Calibri" charset="0"/>
            </a:endParaRPr>
          </a:p>
          <a:p>
            <a:pPr hangingPunct="1">
              <a:lnSpc>
                <a:spcPct val="100000"/>
              </a:lnSpc>
              <a:tabLst>
                <a:tab pos="723900" algn="l"/>
                <a:tab pos="1447800" algn="l"/>
                <a:tab pos="2171700" algn="l"/>
                <a:tab pos="2895600" algn="l"/>
                <a:tab pos="3619500" algn="l"/>
                <a:tab pos="4343400" algn="l"/>
                <a:tab pos="5067300" algn="l"/>
                <a:tab pos="5791200" algn="l"/>
              </a:tabLst>
            </a:pPr>
            <a:r>
              <a:rPr lang="en-US" sz="1600" dirty="0" smtClean="0">
                <a:latin typeface="Calibri" pitchFamily="34" charset="0"/>
                <a:cs typeface="Calibri" pitchFamily="34" charset="0"/>
              </a:rPr>
              <a:t>Discuss the presence of different kinds of oscillation in the obtained graph, according to what is described in the introduction.</a:t>
            </a:r>
            <a:endParaRPr lang="es-ES" sz="1600" dirty="0">
              <a:solidFill>
                <a:srgbClr val="000000"/>
              </a:solidFill>
              <a:latin typeface="Calibri" pitchFamily="34" charset="0"/>
              <a:cs typeface="Calibri" pitchFamily="34" charset="0"/>
            </a:endParaRPr>
          </a:p>
        </p:txBody>
      </p:sp>
      <p:pic>
        <p:nvPicPr>
          <p:cNvPr id="18434" name="Picture 2"/>
          <p:cNvPicPr>
            <a:picLocks noChangeAspect="1" noChangeArrowheads="1"/>
          </p:cNvPicPr>
          <p:nvPr/>
        </p:nvPicPr>
        <p:blipFill>
          <a:blip r:embed="rId3" cstate="print"/>
          <a:srcRect/>
          <a:stretch>
            <a:fillRect/>
          </a:stretch>
        </p:blipFill>
        <p:spPr bwMode="auto">
          <a:xfrm>
            <a:off x="1331913" y="2514600"/>
            <a:ext cx="285750" cy="285750"/>
          </a:xfrm>
          <a:prstGeom prst="rect">
            <a:avLst/>
          </a:prstGeom>
          <a:noFill/>
          <a:ln w="9525" cap="flat">
            <a:noFill/>
            <a:round/>
            <a:headEnd/>
            <a:tailEnd/>
          </a:ln>
          <a:effectLst/>
        </p:spPr>
      </p:pic>
      <p:pic>
        <p:nvPicPr>
          <p:cNvPr id="18435" name="Picture 3"/>
          <p:cNvPicPr>
            <a:picLocks noChangeAspect="1" noChangeArrowheads="1"/>
          </p:cNvPicPr>
          <p:nvPr/>
        </p:nvPicPr>
        <p:blipFill>
          <a:blip r:embed="rId4" cstate="print"/>
          <a:srcRect/>
          <a:stretch>
            <a:fillRect/>
          </a:stretch>
        </p:blipFill>
        <p:spPr bwMode="auto">
          <a:xfrm>
            <a:off x="1331913" y="3308350"/>
            <a:ext cx="285750" cy="285750"/>
          </a:xfrm>
          <a:prstGeom prst="rect">
            <a:avLst/>
          </a:prstGeom>
          <a:noFill/>
          <a:ln w="9525" cap="flat">
            <a:noFill/>
            <a:round/>
            <a:headEnd/>
            <a:tailEnd/>
          </a:ln>
          <a:effectLst/>
        </p:spPr>
      </p:pic>
      <p:pic>
        <p:nvPicPr>
          <p:cNvPr id="18436" name="Picture 4"/>
          <p:cNvPicPr>
            <a:picLocks noChangeAspect="1" noChangeArrowheads="1"/>
          </p:cNvPicPr>
          <p:nvPr/>
        </p:nvPicPr>
        <p:blipFill>
          <a:blip r:embed="rId5" cstate="print"/>
          <a:srcRect/>
          <a:stretch>
            <a:fillRect/>
          </a:stretch>
        </p:blipFill>
        <p:spPr bwMode="auto">
          <a:xfrm>
            <a:off x="1331913" y="4005263"/>
            <a:ext cx="285750" cy="287337"/>
          </a:xfrm>
          <a:prstGeom prst="rect">
            <a:avLst/>
          </a:prstGeom>
          <a:noFill/>
          <a:ln w="9525" cap="flat">
            <a:noFill/>
            <a:round/>
            <a:headEnd/>
            <a:tailEnd/>
          </a:ln>
          <a:effectLst/>
        </p:spPr>
      </p:pic>
      <p:pic>
        <p:nvPicPr>
          <p:cNvPr id="18437" name="Picture 5"/>
          <p:cNvPicPr>
            <a:picLocks noChangeAspect="1" noChangeArrowheads="1"/>
          </p:cNvPicPr>
          <p:nvPr/>
        </p:nvPicPr>
        <p:blipFill>
          <a:blip r:embed="rId6" cstate="print"/>
          <a:srcRect/>
          <a:stretch>
            <a:fillRect/>
          </a:stretch>
        </p:blipFill>
        <p:spPr bwMode="auto">
          <a:xfrm>
            <a:off x="3868735" y="2781300"/>
            <a:ext cx="346075" cy="331788"/>
          </a:xfrm>
          <a:prstGeom prst="rect">
            <a:avLst/>
          </a:prstGeom>
          <a:noFill/>
          <a:ln w="9525" cap="flat">
            <a:noFill/>
            <a:round/>
            <a:headEnd/>
            <a:tailEnd/>
          </a:ln>
          <a:effectLst/>
        </p:spPr>
      </p:pic>
      <p:sp>
        <p:nvSpPr>
          <p:cNvPr id="18438" name="Rectangle 6"/>
          <p:cNvSpPr>
            <a:spLocks noChangeArrowheads="1"/>
          </p:cNvSpPr>
          <p:nvPr/>
        </p:nvSpPr>
        <p:spPr bwMode="auto">
          <a:xfrm>
            <a:off x="5500694" y="1873242"/>
            <a:ext cx="4321175" cy="269874"/>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es-ES_tradnl" sz="2800" b="1" baseline="30000" dirty="0" smtClean="0">
                <a:solidFill>
                  <a:schemeClr val="bg1"/>
                </a:solidFill>
                <a:latin typeface="Calibri" pitchFamily="34" charset="0"/>
                <a:cs typeface="Calibri" pitchFamily="34" charset="0"/>
              </a:rPr>
              <a:t>Results  and analysis</a:t>
            </a:r>
          </a:p>
        </p:txBody>
      </p:sp>
      <p:sp>
        <p:nvSpPr>
          <p:cNvPr id="18439" name="Rectangle 7"/>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18440" name="Rectangle 8"/>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457" name="AutoShape 1"/>
          <p:cNvSpPr>
            <a:spLocks noChangeArrowheads="1"/>
          </p:cNvSpPr>
          <p:nvPr/>
        </p:nvSpPr>
        <p:spPr bwMode="auto">
          <a:xfrm>
            <a:off x="1520825" y="2276475"/>
            <a:ext cx="6219825" cy="504825"/>
          </a:xfrm>
          <a:prstGeom prst="roundRect">
            <a:avLst>
              <a:gd name="adj" fmla="val 16667"/>
            </a:avLst>
          </a:prstGeom>
          <a:solidFill>
            <a:srgbClr val="FFFFFF"/>
          </a:solidFill>
          <a:ln w="25560" cap="flat">
            <a:solidFill>
              <a:srgbClr val="F7B047"/>
            </a:solidFill>
            <a:round/>
            <a:headEnd/>
            <a:tailEnd/>
          </a:ln>
          <a:effectLst/>
        </p:spPr>
        <p:txBody>
          <a:bodyPr wrap="none" anchor="ctr"/>
          <a:lstStyle/>
          <a:p>
            <a:endParaRPr lang="es-CL"/>
          </a:p>
        </p:txBody>
      </p:sp>
      <p:sp>
        <p:nvSpPr>
          <p:cNvPr id="19458" name="Rectangle 2"/>
          <p:cNvSpPr>
            <a:spLocks noChangeArrowheads="1"/>
          </p:cNvSpPr>
          <p:nvPr/>
        </p:nvSpPr>
        <p:spPr bwMode="auto">
          <a:xfrm>
            <a:off x="1882775" y="2349500"/>
            <a:ext cx="5630863" cy="515938"/>
          </a:xfrm>
          <a:prstGeom prst="rect">
            <a:avLst/>
          </a:prstGeom>
          <a:noFill/>
          <a:ln w="9360" cap="flat">
            <a:noFill/>
            <a:miter lim="800000"/>
            <a:headEnd/>
            <a:tailEnd/>
          </a:ln>
          <a:effectLst/>
        </p:spPr>
        <p:txBody>
          <a:bodyPr wrap="none"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Lst>
            </a:pPr>
            <a:r>
              <a:rPr lang="es-ES" sz="1400" b="1">
                <a:solidFill>
                  <a:srgbClr val="F7B047"/>
                </a:solidFill>
                <a:latin typeface="Calibri" charset="0"/>
              </a:rPr>
              <a:t>The graph below should be similar to the one the students came up with:</a:t>
            </a:r>
            <a:r>
              <a:rPr lang="es-ES" sz="1400" i="1">
                <a:solidFill>
                  <a:srgbClr val="F7B047"/>
                </a:solidFill>
                <a:latin typeface="Calibri" charset="0"/>
              </a:rPr>
              <a:t> </a:t>
            </a:r>
          </a:p>
          <a:p>
            <a:pPr hangingPunct="1">
              <a:lnSpc>
                <a:spcPct val="100000"/>
              </a:lnSpc>
              <a:tabLst>
                <a:tab pos="723900" algn="l"/>
                <a:tab pos="1447800" algn="l"/>
                <a:tab pos="2171700" algn="l"/>
                <a:tab pos="2895600" algn="l"/>
                <a:tab pos="3619500" algn="l"/>
                <a:tab pos="4343400" algn="l"/>
                <a:tab pos="5067300" algn="l"/>
              </a:tabLst>
            </a:pPr>
            <a:endParaRPr lang="es-ES" sz="1400">
              <a:solidFill>
                <a:srgbClr val="000000"/>
              </a:solidFill>
              <a:latin typeface="Calibri" charset="0"/>
            </a:endParaRPr>
          </a:p>
        </p:txBody>
      </p:sp>
      <p:sp>
        <p:nvSpPr>
          <p:cNvPr id="19461" name="Rectangle 5"/>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19462" name="Rectangle 6"/>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pic>
        <p:nvPicPr>
          <p:cNvPr id="9" name="8 Imagen" descr="pagina15.jpg"/>
          <p:cNvPicPr>
            <a:picLocks noChangeAspect="1"/>
          </p:cNvPicPr>
          <p:nvPr/>
        </p:nvPicPr>
        <p:blipFill>
          <a:blip r:embed="rId4" cstate="print"/>
          <a:stretch>
            <a:fillRect/>
          </a:stretch>
        </p:blipFill>
        <p:spPr>
          <a:xfrm>
            <a:off x="1643042" y="3044545"/>
            <a:ext cx="5857916" cy="3384851"/>
          </a:xfrm>
          <a:prstGeom prst="rect">
            <a:avLst/>
          </a:prstGeom>
        </p:spPr>
      </p:pic>
      <p:sp>
        <p:nvSpPr>
          <p:cNvPr id="10" name="Rectangle 6"/>
          <p:cNvSpPr>
            <a:spLocks noChangeArrowheads="1"/>
          </p:cNvSpPr>
          <p:nvPr/>
        </p:nvSpPr>
        <p:spPr bwMode="auto">
          <a:xfrm>
            <a:off x="5500694" y="1873242"/>
            <a:ext cx="4321175" cy="269874"/>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es-ES_tradnl" sz="2800" b="1" baseline="30000" dirty="0" smtClean="0">
                <a:solidFill>
                  <a:schemeClr val="bg1"/>
                </a:solidFill>
                <a:latin typeface="Calibri" pitchFamily="34" charset="0"/>
                <a:cs typeface="Calibri" pitchFamily="34" charset="0"/>
              </a:rPr>
              <a:t>Results  and analysis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4" cstate="print"/>
          <a:srcRect/>
          <a:stretch>
            <a:fillRect/>
          </a:stretch>
        </p:blipFill>
        <p:spPr bwMode="auto">
          <a:xfrm>
            <a:off x="1617663" y="2708275"/>
            <a:ext cx="6267450" cy="576263"/>
          </a:xfrm>
          <a:prstGeom prst="rect">
            <a:avLst/>
          </a:prstGeom>
          <a:noFill/>
          <a:ln w="9360" cap="flat">
            <a:noFill/>
            <a:miter lim="800000"/>
            <a:headEnd/>
            <a:tailEnd/>
          </a:ln>
          <a:effectLst/>
        </p:spPr>
      </p:pic>
      <p:pic>
        <p:nvPicPr>
          <p:cNvPr id="20482" name="Picture 2"/>
          <p:cNvPicPr>
            <a:picLocks noChangeAspect="1" noChangeArrowheads="1"/>
          </p:cNvPicPr>
          <p:nvPr/>
        </p:nvPicPr>
        <p:blipFill>
          <a:blip r:embed="rId5" cstate="print"/>
          <a:srcRect/>
          <a:stretch>
            <a:fillRect/>
          </a:stretch>
        </p:blipFill>
        <p:spPr bwMode="auto">
          <a:xfrm>
            <a:off x="1339850" y="2636838"/>
            <a:ext cx="504825" cy="447675"/>
          </a:xfrm>
          <a:prstGeom prst="rect">
            <a:avLst/>
          </a:prstGeom>
          <a:noFill/>
          <a:ln w="9360" cap="flat">
            <a:noFill/>
            <a:miter lim="800000"/>
            <a:headEnd/>
            <a:tailEnd/>
          </a:ln>
          <a:effectLst/>
        </p:spPr>
      </p:pic>
      <p:sp>
        <p:nvSpPr>
          <p:cNvPr id="20483" name="Rectangle 3"/>
          <p:cNvSpPr>
            <a:spLocks noChangeArrowheads="1"/>
          </p:cNvSpPr>
          <p:nvPr/>
        </p:nvSpPr>
        <p:spPr bwMode="auto">
          <a:xfrm>
            <a:off x="1835150" y="2754313"/>
            <a:ext cx="5729288" cy="491630"/>
          </a:xfrm>
          <a:prstGeom prst="rect">
            <a:avLst/>
          </a:prstGeom>
          <a:noFill/>
          <a:ln w="9360" cap="flat">
            <a:noFill/>
            <a:miter lim="800000"/>
            <a:headEnd/>
            <a:tailEnd/>
          </a:ln>
          <a:effectLst/>
        </p:spPr>
        <p:txBody>
          <a:bodyPr lIns="90000" tIns="45000" rIns="90000" bIns="45000">
            <a:spAutoFit/>
          </a:bodyPr>
          <a:lstStyle/>
          <a:p>
            <a:r>
              <a:rPr lang="en-US" sz="1400" b="1" dirty="0" smtClean="0">
                <a:latin typeface="Calibri" pitchFamily="34" charset="0"/>
                <a:cs typeface="Calibri" pitchFamily="34" charset="0"/>
              </a:rPr>
              <a:t>Observe the graph obtained after 20 seconds of measurement. What happens to the amplitude of each oscillation over time?  </a:t>
            </a:r>
            <a:endParaRPr lang="es-ES" sz="1400" b="1" dirty="0">
              <a:latin typeface="Calibri" pitchFamily="34" charset="0"/>
              <a:cs typeface="Calibri" pitchFamily="34" charset="0"/>
            </a:endParaRPr>
          </a:p>
        </p:txBody>
      </p:sp>
      <p:pic>
        <p:nvPicPr>
          <p:cNvPr id="20484" name="Picture 4"/>
          <p:cNvPicPr>
            <a:picLocks noChangeAspect="1" noChangeArrowheads="1"/>
          </p:cNvPicPr>
          <p:nvPr/>
        </p:nvPicPr>
        <p:blipFill>
          <a:blip r:embed="rId4" cstate="print"/>
          <a:srcRect/>
          <a:stretch>
            <a:fillRect/>
          </a:stretch>
        </p:blipFill>
        <p:spPr bwMode="auto">
          <a:xfrm>
            <a:off x="1627188" y="4724400"/>
            <a:ext cx="6267450" cy="376238"/>
          </a:xfrm>
          <a:prstGeom prst="rect">
            <a:avLst/>
          </a:prstGeom>
          <a:noFill/>
          <a:ln w="9360" cap="flat">
            <a:noFill/>
            <a:miter lim="800000"/>
            <a:headEnd/>
            <a:tailEnd/>
          </a:ln>
          <a:effectLst/>
        </p:spPr>
      </p:pic>
      <p:pic>
        <p:nvPicPr>
          <p:cNvPr id="20485" name="Picture 5"/>
          <p:cNvPicPr>
            <a:picLocks noChangeAspect="1" noChangeArrowheads="1"/>
          </p:cNvPicPr>
          <p:nvPr/>
        </p:nvPicPr>
        <p:blipFill>
          <a:blip r:embed="rId5" cstate="print"/>
          <a:srcRect/>
          <a:stretch>
            <a:fillRect/>
          </a:stretch>
        </p:blipFill>
        <p:spPr bwMode="auto">
          <a:xfrm>
            <a:off x="1349375" y="4652963"/>
            <a:ext cx="504825" cy="447675"/>
          </a:xfrm>
          <a:prstGeom prst="rect">
            <a:avLst/>
          </a:prstGeom>
          <a:noFill/>
          <a:ln w="9360" cap="flat">
            <a:noFill/>
            <a:miter lim="800000"/>
            <a:headEnd/>
            <a:tailEnd/>
          </a:ln>
          <a:effectLst/>
        </p:spPr>
      </p:pic>
      <p:sp>
        <p:nvSpPr>
          <p:cNvPr id="20486" name="Rectangle 6"/>
          <p:cNvSpPr>
            <a:spLocks noChangeArrowheads="1"/>
          </p:cNvSpPr>
          <p:nvPr/>
        </p:nvSpPr>
        <p:spPr bwMode="auto">
          <a:xfrm>
            <a:off x="1844675" y="4781550"/>
            <a:ext cx="5967413" cy="306323"/>
          </a:xfrm>
          <a:prstGeom prst="rect">
            <a:avLst/>
          </a:prstGeom>
          <a:noFill/>
          <a:ln w="9360" cap="flat">
            <a:noFill/>
            <a:miter lim="800000"/>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Lst>
            </a:pPr>
            <a:r>
              <a:rPr lang="en-US" sz="1400" b="1" dirty="0" smtClean="0">
                <a:latin typeface="Calibri" pitchFamily="34" charset="0"/>
                <a:cs typeface="Calibri" pitchFamily="34" charset="0"/>
              </a:rPr>
              <a:t>How many periods of oscillation are visible in the graph?</a:t>
            </a:r>
            <a:endParaRPr lang="es-ES" sz="1400" b="1" dirty="0">
              <a:solidFill>
                <a:srgbClr val="000000"/>
              </a:solidFill>
              <a:latin typeface="Calibri" pitchFamily="34" charset="0"/>
              <a:cs typeface="Calibri" pitchFamily="34" charset="0"/>
            </a:endParaRPr>
          </a:p>
        </p:txBody>
      </p:sp>
      <p:pic>
        <p:nvPicPr>
          <p:cNvPr id="20487" name="Picture 7"/>
          <p:cNvPicPr>
            <a:picLocks noChangeAspect="1" noChangeArrowheads="1"/>
          </p:cNvPicPr>
          <p:nvPr/>
        </p:nvPicPr>
        <p:blipFill>
          <a:blip r:embed="rId4" cstate="print"/>
          <a:srcRect/>
          <a:stretch>
            <a:fillRect/>
          </a:stretch>
        </p:blipFill>
        <p:spPr bwMode="auto">
          <a:xfrm>
            <a:off x="1609725" y="3716338"/>
            <a:ext cx="6267450" cy="576262"/>
          </a:xfrm>
          <a:prstGeom prst="rect">
            <a:avLst/>
          </a:prstGeom>
          <a:noFill/>
          <a:ln w="9360" cap="flat">
            <a:noFill/>
            <a:miter lim="800000"/>
            <a:headEnd/>
            <a:tailEnd/>
          </a:ln>
          <a:effectLst/>
        </p:spPr>
      </p:pic>
      <p:pic>
        <p:nvPicPr>
          <p:cNvPr id="20488" name="Picture 8"/>
          <p:cNvPicPr>
            <a:picLocks noChangeAspect="1" noChangeArrowheads="1"/>
          </p:cNvPicPr>
          <p:nvPr/>
        </p:nvPicPr>
        <p:blipFill>
          <a:blip r:embed="rId5" cstate="print"/>
          <a:srcRect/>
          <a:stretch>
            <a:fillRect/>
          </a:stretch>
        </p:blipFill>
        <p:spPr bwMode="auto">
          <a:xfrm>
            <a:off x="1331913" y="3644900"/>
            <a:ext cx="503237" cy="447675"/>
          </a:xfrm>
          <a:prstGeom prst="rect">
            <a:avLst/>
          </a:prstGeom>
          <a:noFill/>
          <a:ln w="9360" cap="flat">
            <a:noFill/>
            <a:miter lim="800000"/>
            <a:headEnd/>
            <a:tailEnd/>
          </a:ln>
          <a:effectLst/>
        </p:spPr>
      </p:pic>
      <p:sp>
        <p:nvSpPr>
          <p:cNvPr id="20489" name="Rectangle 9"/>
          <p:cNvSpPr>
            <a:spLocks noChangeArrowheads="1"/>
          </p:cNvSpPr>
          <p:nvPr/>
        </p:nvSpPr>
        <p:spPr bwMode="auto">
          <a:xfrm>
            <a:off x="1835150" y="3770313"/>
            <a:ext cx="5834063" cy="291255"/>
          </a:xfrm>
          <a:prstGeom prst="rect">
            <a:avLst/>
          </a:prstGeom>
          <a:noFill/>
          <a:ln w="9360" cap="flat">
            <a:noFill/>
            <a:miter lim="800000"/>
            <a:headEnd/>
            <a:tailEnd/>
          </a:ln>
          <a:effectLst/>
        </p:spPr>
        <p:txBody>
          <a:bodyPr lIns="90000" tIns="45000" rIns="90000" bIns="45000">
            <a:spAutoFit/>
          </a:bodyPr>
          <a:lstStyle/>
          <a:p>
            <a:r>
              <a:rPr lang="en-US" sz="1400" b="1" dirty="0" smtClean="0">
                <a:latin typeface="Calibri" pitchFamily="34" charset="0"/>
                <a:cs typeface="Calibri" pitchFamily="34" charset="0"/>
              </a:rPr>
              <a:t>How are the points that begin and end the oscillations identified? </a:t>
            </a:r>
            <a:endParaRPr lang="es-ES" sz="1400" b="1" dirty="0">
              <a:latin typeface="Calibri" pitchFamily="34" charset="0"/>
              <a:cs typeface="Calibri" pitchFamily="34" charset="0"/>
            </a:endParaRPr>
          </a:p>
        </p:txBody>
      </p:sp>
      <p:sp>
        <p:nvSpPr>
          <p:cNvPr id="20491" name="Rectangle 11"/>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20492" name="Rectangle 12"/>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sp>
        <p:nvSpPr>
          <p:cNvPr id="14" name="Rectangle 6"/>
          <p:cNvSpPr>
            <a:spLocks noChangeArrowheads="1"/>
          </p:cNvSpPr>
          <p:nvPr/>
        </p:nvSpPr>
        <p:spPr bwMode="auto">
          <a:xfrm>
            <a:off x="5500694" y="1873242"/>
            <a:ext cx="4321175" cy="269874"/>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es-ES_tradnl" sz="2800" b="1" baseline="30000" dirty="0" smtClean="0">
                <a:solidFill>
                  <a:schemeClr val="bg1"/>
                </a:solidFill>
                <a:latin typeface="Calibri" pitchFamily="34" charset="0"/>
                <a:cs typeface="Calibri" pitchFamily="34" charset="0"/>
              </a:rPr>
              <a:t>Results  and analysis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cstate="print"/>
          <a:srcRect/>
          <a:stretch>
            <a:fillRect/>
          </a:stretch>
        </p:blipFill>
        <p:spPr bwMode="auto">
          <a:xfrm>
            <a:off x="1330325" y="4643438"/>
            <a:ext cx="6527823" cy="1643082"/>
          </a:xfrm>
          <a:prstGeom prst="rect">
            <a:avLst/>
          </a:prstGeom>
          <a:noFill/>
          <a:ln w="9360" cap="flat">
            <a:noFill/>
            <a:miter lim="800000"/>
            <a:headEnd/>
            <a:tailEnd/>
          </a:ln>
          <a:effectLst/>
        </p:spPr>
      </p:pic>
      <p:sp>
        <p:nvSpPr>
          <p:cNvPr id="21506" name="AutoShape 2"/>
          <p:cNvSpPr>
            <a:spLocks noChangeArrowheads="1"/>
          </p:cNvSpPr>
          <p:nvPr/>
        </p:nvSpPr>
        <p:spPr bwMode="auto">
          <a:xfrm>
            <a:off x="1331913" y="4468813"/>
            <a:ext cx="6480175" cy="214312"/>
          </a:xfrm>
          <a:prstGeom prst="roundRect">
            <a:avLst>
              <a:gd name="adj" fmla="val 16667"/>
            </a:avLst>
          </a:prstGeom>
          <a:solidFill>
            <a:srgbClr val="D9D9D9"/>
          </a:solidFill>
          <a:ln w="25560" cap="flat">
            <a:noFill/>
            <a:round/>
            <a:headEnd/>
            <a:tailEnd/>
          </a:ln>
          <a:effectLst/>
        </p:spPr>
        <p:txBody>
          <a:bodyPr wrap="none" anchor="ctr"/>
          <a:lstStyle/>
          <a:p>
            <a:endParaRPr lang="es-CL"/>
          </a:p>
        </p:txBody>
      </p:sp>
      <p:pic>
        <p:nvPicPr>
          <p:cNvPr id="21507" name="Picture 3"/>
          <p:cNvPicPr>
            <a:picLocks noChangeAspect="1" noChangeArrowheads="1"/>
          </p:cNvPicPr>
          <p:nvPr/>
        </p:nvPicPr>
        <p:blipFill>
          <a:blip r:embed="rId4" cstate="print"/>
          <a:srcRect b="5196"/>
          <a:stretch>
            <a:fillRect/>
          </a:stretch>
        </p:blipFill>
        <p:spPr bwMode="auto">
          <a:xfrm>
            <a:off x="1042988" y="4383088"/>
            <a:ext cx="6913562" cy="439737"/>
          </a:xfrm>
          <a:prstGeom prst="rect">
            <a:avLst/>
          </a:prstGeom>
          <a:noFill/>
          <a:ln w="9360" cap="flat">
            <a:noFill/>
            <a:miter lim="800000"/>
            <a:headEnd/>
            <a:tailEnd/>
          </a:ln>
          <a:effectLst/>
        </p:spPr>
      </p:pic>
      <p:sp>
        <p:nvSpPr>
          <p:cNvPr id="21508" name="Rectangle 4"/>
          <p:cNvSpPr>
            <a:spLocks noChangeArrowheads="1"/>
          </p:cNvSpPr>
          <p:nvPr/>
        </p:nvSpPr>
        <p:spPr bwMode="auto">
          <a:xfrm>
            <a:off x="1474788" y="4456113"/>
            <a:ext cx="6410325" cy="1691638"/>
          </a:xfrm>
          <a:prstGeom prst="rect">
            <a:avLst/>
          </a:prstGeom>
          <a:noFill/>
          <a:ln w="9360" cap="flat">
            <a:noFill/>
            <a:miter lim="800000"/>
            <a:headEnd/>
            <a:tailEnd/>
          </a:ln>
          <a:effectLst/>
        </p:spPr>
        <p:txBody>
          <a:bodyPr lIns="90000" tIns="45000" rIns="90000" bIns="45000">
            <a:spAutoFit/>
          </a:bodyPr>
          <a:lstStyle/>
          <a:p>
            <a:r>
              <a:rPr lang="en-US" sz="1400" b="1" dirty="0" smtClean="0">
                <a:latin typeface="Calibri" pitchFamily="34" charset="0"/>
                <a:cs typeface="Calibri" pitchFamily="34" charset="0"/>
              </a:rPr>
              <a:t>What features of the assembly are visible in the result? </a:t>
            </a:r>
            <a:endParaRPr lang="es-ES" sz="1400" b="1" dirty="0" smtClean="0">
              <a:latin typeface="Calibri" pitchFamily="34" charset="0"/>
              <a:cs typeface="Calibri" pitchFamily="34"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endParaRPr lang="es-ES" sz="700" dirty="0">
              <a:solidFill>
                <a:srgbClr val="000000"/>
              </a:solidFill>
              <a:latin typeface="Calibri"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endParaRPr lang="en-US" sz="1400" dirty="0" smtClean="0">
              <a:latin typeface="Calibri" pitchFamily="34" charset="0"/>
              <a:cs typeface="Calibri" pitchFamily="34"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r>
              <a:rPr lang="en-US" sz="1400" dirty="0" smtClean="0">
                <a:latin typeface="Calibri" pitchFamily="34" charset="0"/>
                <a:cs typeface="Calibri" pitchFamily="34" charset="0"/>
              </a:rPr>
              <a:t>Students can identify two oscillation periods in the graph, as in the case of a coupled oscillation. They can recognize the cause of this as the overlap of the successive stretching and compression, together with the pendulum movement of the spring. Furthermore, they can recognize the damping of both as the amplitudes decrease, due to the presence of air around the system.</a:t>
            </a:r>
            <a:endParaRPr lang="es-ES" sz="1400" dirty="0">
              <a:solidFill>
                <a:srgbClr val="000000"/>
              </a:solidFill>
              <a:latin typeface="Calibri" pitchFamily="34" charset="0"/>
              <a:cs typeface="Calibri" pitchFamily="34" charset="0"/>
            </a:endParaRPr>
          </a:p>
        </p:txBody>
      </p:sp>
      <p:sp>
        <p:nvSpPr>
          <p:cNvPr id="21510" name="Rectangle 6"/>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21511" name="Rectangle 7"/>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sp>
        <p:nvSpPr>
          <p:cNvPr id="12" name="Rectangle 3"/>
          <p:cNvSpPr>
            <a:spLocks noChangeArrowheads="1"/>
          </p:cNvSpPr>
          <p:nvPr/>
        </p:nvSpPr>
        <p:spPr bwMode="auto">
          <a:xfrm>
            <a:off x="5429256" y="1730366"/>
            <a:ext cx="4321175" cy="412750"/>
          </a:xfrm>
          <a:prstGeom prst="rect">
            <a:avLst/>
          </a:prstGeom>
          <a:noFill/>
          <a:ln w="9525" cap="flat">
            <a:noFill/>
            <a:round/>
            <a:headEnd/>
            <a:tailEnd/>
          </a:ln>
          <a:effectLst/>
        </p:spPr>
        <p:txBody>
          <a:bodyPr lIns="90000" tIns="45000" rIns="90000" bIns="45000"/>
          <a:lstStyle/>
          <a:p>
            <a:pPr hangingPunct="1">
              <a:lnSpc>
                <a:spcPct val="100000"/>
              </a:lnSpc>
              <a:spcBef>
                <a:spcPts val="638"/>
              </a:spcBef>
              <a:tabLst>
                <a:tab pos="723900" algn="l"/>
                <a:tab pos="1447800" algn="l"/>
                <a:tab pos="2171700" algn="l"/>
                <a:tab pos="2895600" algn="l"/>
                <a:tab pos="3619500" algn="l"/>
              </a:tabLst>
            </a:pPr>
            <a:r>
              <a:rPr lang="es-ES" sz="2000" b="1" dirty="0" smtClean="0">
                <a:solidFill>
                  <a:srgbClr val="FFFFFF"/>
                </a:solidFill>
                <a:latin typeface="Calibri" charset="0"/>
              </a:rPr>
              <a:t>Conclusions</a:t>
            </a:r>
            <a:endParaRPr lang="es-ES" sz="2000" b="1" dirty="0">
              <a:solidFill>
                <a:srgbClr val="FFFFFF"/>
              </a:solidFill>
              <a:latin typeface="Calibri" charset="0"/>
            </a:endParaRPr>
          </a:p>
          <a:p>
            <a:pPr hangingPunct="1">
              <a:lnSpc>
                <a:spcPct val="100000"/>
              </a:lnSpc>
              <a:spcBef>
                <a:spcPts val="638"/>
              </a:spcBef>
              <a:tabLst>
                <a:tab pos="723900" algn="l"/>
                <a:tab pos="1447800" algn="l"/>
                <a:tab pos="2171700" algn="l"/>
                <a:tab pos="2895600" algn="l"/>
                <a:tab pos="3619500" algn="l"/>
              </a:tabLst>
            </a:pPr>
            <a:endParaRPr lang="es-ES" sz="2000" dirty="0">
              <a:solidFill>
                <a:srgbClr val="FFFFFF"/>
              </a:solidFill>
              <a:latin typeface="Frutiger 45 Light" pitchFamily="32" charset="0"/>
            </a:endParaRPr>
          </a:p>
        </p:txBody>
      </p:sp>
      <p:pic>
        <p:nvPicPr>
          <p:cNvPr id="13" name="Picture 1"/>
          <p:cNvPicPr>
            <a:picLocks noChangeAspect="1" noChangeArrowheads="1"/>
          </p:cNvPicPr>
          <p:nvPr/>
        </p:nvPicPr>
        <p:blipFill>
          <a:blip r:embed="rId3" cstate="print"/>
          <a:srcRect/>
          <a:stretch>
            <a:fillRect/>
          </a:stretch>
        </p:blipFill>
        <p:spPr bwMode="auto">
          <a:xfrm>
            <a:off x="1303361" y="2689218"/>
            <a:ext cx="6527823" cy="1382724"/>
          </a:xfrm>
          <a:prstGeom prst="rect">
            <a:avLst/>
          </a:prstGeom>
          <a:noFill/>
          <a:ln w="9360" cap="flat">
            <a:noFill/>
            <a:miter lim="800000"/>
            <a:headEnd/>
            <a:tailEnd/>
          </a:ln>
          <a:effectLst/>
        </p:spPr>
      </p:pic>
      <p:pic>
        <p:nvPicPr>
          <p:cNvPr id="14" name="Picture 3"/>
          <p:cNvPicPr>
            <a:picLocks noChangeAspect="1" noChangeArrowheads="1"/>
          </p:cNvPicPr>
          <p:nvPr/>
        </p:nvPicPr>
        <p:blipFill>
          <a:blip r:embed="rId4" cstate="print"/>
          <a:srcRect b="5196"/>
          <a:stretch>
            <a:fillRect/>
          </a:stretch>
        </p:blipFill>
        <p:spPr bwMode="auto">
          <a:xfrm>
            <a:off x="1016024" y="2428868"/>
            <a:ext cx="6913562" cy="439737"/>
          </a:xfrm>
          <a:prstGeom prst="rect">
            <a:avLst/>
          </a:prstGeom>
          <a:noFill/>
          <a:ln w="9360" cap="flat">
            <a:noFill/>
            <a:miter lim="800000"/>
            <a:headEnd/>
            <a:tailEnd/>
          </a:ln>
          <a:effectLst/>
        </p:spPr>
      </p:pic>
      <p:sp>
        <p:nvSpPr>
          <p:cNvPr id="21514" name="Rectangle 10"/>
          <p:cNvSpPr>
            <a:spLocks noChangeArrowheads="1"/>
          </p:cNvSpPr>
          <p:nvPr/>
        </p:nvSpPr>
        <p:spPr bwMode="auto">
          <a:xfrm>
            <a:off x="1530350" y="2476500"/>
            <a:ext cx="6354763" cy="1630403"/>
          </a:xfrm>
          <a:prstGeom prst="rect">
            <a:avLst/>
          </a:prstGeom>
          <a:noFill/>
          <a:ln w="9360" cap="flat">
            <a:noFill/>
            <a:miter lim="800000"/>
            <a:headEnd/>
            <a:tailEnd/>
          </a:ln>
          <a:effectLst/>
        </p:spPr>
        <p:txBody>
          <a:bodyPr lIns="90000" tIns="45000" rIns="90000" bIns="45000">
            <a:spAutoFit/>
          </a:bodyPr>
          <a:lstStyle/>
          <a:p>
            <a:r>
              <a:rPr lang="en-US" sz="1400" b="1" dirty="0" smtClean="0">
                <a:latin typeface="Calibri" pitchFamily="34" charset="0"/>
                <a:cs typeface="Calibri" pitchFamily="34" charset="0"/>
              </a:rPr>
              <a:t>Considering Hooke's Law; what relation emerges between the vertical axis of the graph and its shape? </a:t>
            </a:r>
            <a:endParaRPr lang="es-ES" sz="1400" b="1" dirty="0" smtClean="0">
              <a:latin typeface="Calibri" pitchFamily="34" charset="0"/>
              <a:cs typeface="Calibri" pitchFamily="34"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endParaRPr lang="es-ES" sz="400" b="1" dirty="0">
              <a:solidFill>
                <a:srgbClr val="000000"/>
              </a:solidFill>
              <a:latin typeface="Calibri"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r>
              <a:rPr lang="en-US" sz="1400" dirty="0" smtClean="0">
                <a:latin typeface="Calibri" pitchFamily="34" charset="0"/>
                <a:cs typeface="Calibri" pitchFamily="34" charset="0"/>
              </a:rPr>
              <a:t>Students can determine from Hooke's Law, that the vertical axis of the graph corresponding to the spring force is also proportional to the stretching of the spring </a:t>
            </a:r>
            <a:r>
              <a:rPr lang="es-ES" sz="1400" dirty="0" smtClean="0">
                <a:solidFill>
                  <a:srgbClr val="000000"/>
                </a:solidFill>
                <a:latin typeface="Calibri" charset="0"/>
              </a:rPr>
              <a:t>(</a:t>
            </a:r>
            <a:r>
              <a:rPr lang="es-ES" sz="1400" b="1" dirty="0">
                <a:solidFill>
                  <a:srgbClr val="000000"/>
                </a:solidFill>
                <a:latin typeface="Calibri" charset="0"/>
              </a:rPr>
              <a:t>Fe = -k·x</a:t>
            </a:r>
            <a:r>
              <a:rPr lang="es-ES" sz="1400" dirty="0">
                <a:solidFill>
                  <a:srgbClr val="000000"/>
                </a:solidFill>
                <a:latin typeface="Calibri" charset="0"/>
              </a:rPr>
              <a:t>). </a:t>
            </a:r>
            <a:r>
              <a:rPr lang="en-US" sz="1400" dirty="0" smtClean="0">
                <a:latin typeface="Calibri" pitchFamily="34" charset="0"/>
                <a:cs typeface="Calibri" pitchFamily="34" charset="0"/>
              </a:rPr>
              <a:t>Thus, the obtained graph corresponds to an oscillation about a point of equilibrium in the direction of the stretching of the spring.</a:t>
            </a:r>
            <a:endParaRPr lang="es-ES" sz="1400" dirty="0" smtClean="0">
              <a:latin typeface="Calibri" pitchFamily="34" charset="0"/>
              <a:cs typeface="Calibri" pitchFamily="34"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endParaRPr lang="es-ES" sz="14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7570788" y="6119813"/>
            <a:ext cx="596900" cy="303212"/>
          </a:xfrm>
          <a:prstGeom prst="rect">
            <a:avLst/>
          </a:prstGeom>
          <a:noFill/>
          <a:ln w="9525" cap="flat">
            <a:noFill/>
            <a:round/>
            <a:headEnd/>
            <a:tailEnd/>
          </a:ln>
          <a:effectLst/>
        </p:spPr>
        <p:txBody>
          <a:bodyPr wrap="none" lIns="90000" tIns="45000" rIns="90000" bIns="45000">
            <a:spAutoFit/>
          </a:bodyPr>
          <a:lstStyle/>
          <a:p>
            <a:pPr hangingPunct="1">
              <a:lnSpc>
                <a:spcPct val="100000"/>
              </a:lnSpc>
            </a:pPr>
            <a:r>
              <a:rPr lang="es-ES" sz="1400" b="1">
                <a:solidFill>
                  <a:srgbClr val="000000"/>
                </a:solidFill>
                <a:latin typeface="Calibri" charset="0"/>
              </a:rPr>
              <a:t>NASA</a:t>
            </a:r>
          </a:p>
        </p:txBody>
      </p:sp>
      <p:pic>
        <p:nvPicPr>
          <p:cNvPr id="22532" name="Picture 4"/>
          <p:cNvPicPr>
            <a:picLocks noChangeAspect="1" noChangeArrowheads="1"/>
          </p:cNvPicPr>
          <p:nvPr/>
        </p:nvPicPr>
        <p:blipFill>
          <a:blip r:embed="rId3" cstate="print"/>
          <a:srcRect/>
          <a:stretch>
            <a:fillRect/>
          </a:stretch>
        </p:blipFill>
        <p:spPr bwMode="auto">
          <a:xfrm>
            <a:off x="4572000" y="3065463"/>
            <a:ext cx="3297238" cy="982662"/>
          </a:xfrm>
          <a:prstGeom prst="rect">
            <a:avLst/>
          </a:prstGeom>
          <a:noFill/>
          <a:ln w="9525" cap="flat">
            <a:noFill/>
            <a:round/>
            <a:headEnd/>
            <a:tailEnd/>
          </a:ln>
          <a:effectLst/>
        </p:spPr>
      </p:pic>
      <p:pic>
        <p:nvPicPr>
          <p:cNvPr id="22533" name="Picture 5"/>
          <p:cNvPicPr>
            <a:picLocks noChangeAspect="1" noChangeArrowheads="1"/>
          </p:cNvPicPr>
          <p:nvPr/>
        </p:nvPicPr>
        <p:blipFill>
          <a:blip r:embed="rId4" cstate="print"/>
          <a:srcRect/>
          <a:stretch>
            <a:fillRect/>
          </a:stretch>
        </p:blipFill>
        <p:spPr bwMode="auto">
          <a:xfrm>
            <a:off x="1258888" y="2936875"/>
            <a:ext cx="2808287" cy="1317625"/>
          </a:xfrm>
          <a:prstGeom prst="rect">
            <a:avLst/>
          </a:prstGeom>
          <a:noFill/>
          <a:ln w="9525" cap="flat">
            <a:noFill/>
            <a:round/>
            <a:headEnd/>
            <a:tailEnd/>
          </a:ln>
          <a:effectLst/>
        </p:spPr>
      </p:pic>
      <p:sp>
        <p:nvSpPr>
          <p:cNvPr id="22534" name="Rectangle 6"/>
          <p:cNvSpPr>
            <a:spLocks noChangeArrowheads="1"/>
          </p:cNvSpPr>
          <p:nvPr/>
        </p:nvSpPr>
        <p:spPr bwMode="auto">
          <a:xfrm>
            <a:off x="4192588" y="3419475"/>
            <a:ext cx="295275" cy="365125"/>
          </a:xfrm>
          <a:prstGeom prst="rect">
            <a:avLst/>
          </a:prstGeom>
          <a:noFill/>
          <a:ln w="9525" cap="flat">
            <a:noFill/>
            <a:round/>
            <a:headEnd/>
            <a:tailEnd/>
          </a:ln>
          <a:effectLst/>
        </p:spPr>
        <p:txBody>
          <a:bodyPr wrap="none" lIns="90000" tIns="45000" rIns="90000" bIns="45000">
            <a:spAutoFit/>
          </a:bodyPr>
          <a:lstStyle/>
          <a:p>
            <a:pPr hangingPunct="1">
              <a:lnSpc>
                <a:spcPct val="100000"/>
              </a:lnSpc>
            </a:pPr>
            <a:r>
              <a:rPr lang="es-ES">
                <a:solidFill>
                  <a:srgbClr val="000000"/>
                </a:solidFill>
                <a:latin typeface="Calibri" charset="0"/>
              </a:rPr>
              <a:t>+</a:t>
            </a:r>
          </a:p>
        </p:txBody>
      </p:sp>
      <p:sp>
        <p:nvSpPr>
          <p:cNvPr id="22535" name="Rectangle 7"/>
          <p:cNvSpPr>
            <a:spLocks noChangeArrowheads="1"/>
          </p:cNvSpPr>
          <p:nvPr/>
        </p:nvSpPr>
        <p:spPr bwMode="auto">
          <a:xfrm>
            <a:off x="4197350" y="4235450"/>
            <a:ext cx="295275" cy="365125"/>
          </a:xfrm>
          <a:prstGeom prst="rect">
            <a:avLst/>
          </a:prstGeom>
          <a:noFill/>
          <a:ln w="9525" cap="flat">
            <a:noFill/>
            <a:round/>
            <a:headEnd/>
            <a:tailEnd/>
          </a:ln>
          <a:effectLst/>
        </p:spPr>
        <p:txBody>
          <a:bodyPr wrap="none" lIns="90000" tIns="45000" rIns="90000" bIns="45000">
            <a:spAutoFit/>
          </a:bodyPr>
          <a:lstStyle/>
          <a:p>
            <a:pPr hangingPunct="1">
              <a:lnSpc>
                <a:spcPct val="100000"/>
              </a:lnSpc>
            </a:pPr>
            <a:r>
              <a:rPr lang="es-ES">
                <a:solidFill>
                  <a:srgbClr val="000000"/>
                </a:solidFill>
                <a:latin typeface="Calibri" charset="0"/>
              </a:rPr>
              <a:t>=</a:t>
            </a:r>
          </a:p>
        </p:txBody>
      </p:sp>
      <p:sp>
        <p:nvSpPr>
          <p:cNvPr id="22539" name="Rectangle 11"/>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22540" name="Rectangle 12"/>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sp>
        <p:nvSpPr>
          <p:cNvPr id="14" name="Rectangle 3"/>
          <p:cNvSpPr>
            <a:spLocks noChangeArrowheads="1"/>
          </p:cNvSpPr>
          <p:nvPr/>
        </p:nvSpPr>
        <p:spPr bwMode="auto">
          <a:xfrm>
            <a:off x="5429256" y="1730366"/>
            <a:ext cx="4321175" cy="412750"/>
          </a:xfrm>
          <a:prstGeom prst="rect">
            <a:avLst/>
          </a:prstGeom>
          <a:noFill/>
          <a:ln w="9525" cap="flat">
            <a:noFill/>
            <a:round/>
            <a:headEnd/>
            <a:tailEnd/>
          </a:ln>
          <a:effectLst/>
        </p:spPr>
        <p:txBody>
          <a:bodyPr lIns="90000" tIns="45000" rIns="90000" bIns="45000"/>
          <a:lstStyle/>
          <a:p>
            <a:pPr hangingPunct="1">
              <a:lnSpc>
                <a:spcPct val="100000"/>
              </a:lnSpc>
              <a:spcBef>
                <a:spcPts val="638"/>
              </a:spcBef>
              <a:tabLst>
                <a:tab pos="723900" algn="l"/>
                <a:tab pos="1447800" algn="l"/>
                <a:tab pos="2171700" algn="l"/>
                <a:tab pos="2895600" algn="l"/>
                <a:tab pos="3619500" algn="l"/>
              </a:tabLst>
            </a:pPr>
            <a:r>
              <a:rPr lang="es-ES" sz="2000" b="1" dirty="0" smtClean="0">
                <a:solidFill>
                  <a:srgbClr val="FFFFFF"/>
                </a:solidFill>
                <a:latin typeface="Calibri" charset="0"/>
              </a:rPr>
              <a:t>Conclusions</a:t>
            </a:r>
            <a:endParaRPr lang="es-ES" sz="2000" b="1" dirty="0">
              <a:solidFill>
                <a:srgbClr val="FFFFFF"/>
              </a:solidFill>
              <a:latin typeface="Calibri" charset="0"/>
            </a:endParaRPr>
          </a:p>
          <a:p>
            <a:pPr hangingPunct="1">
              <a:lnSpc>
                <a:spcPct val="100000"/>
              </a:lnSpc>
              <a:spcBef>
                <a:spcPts val="638"/>
              </a:spcBef>
              <a:tabLst>
                <a:tab pos="723900" algn="l"/>
                <a:tab pos="1447800" algn="l"/>
                <a:tab pos="2171700" algn="l"/>
                <a:tab pos="2895600" algn="l"/>
                <a:tab pos="3619500" algn="l"/>
              </a:tabLst>
            </a:pPr>
            <a:endParaRPr lang="es-ES" sz="2000" dirty="0">
              <a:solidFill>
                <a:srgbClr val="FFFFFF"/>
              </a:solidFill>
              <a:latin typeface="Frutiger 45 Light" pitchFamily="32" charset="0"/>
            </a:endParaRPr>
          </a:p>
        </p:txBody>
      </p:sp>
      <p:sp>
        <p:nvSpPr>
          <p:cNvPr id="11" name="10 CuadroTexto"/>
          <p:cNvSpPr txBox="1"/>
          <p:nvPr/>
        </p:nvSpPr>
        <p:spPr>
          <a:xfrm>
            <a:off x="4214810" y="5143512"/>
            <a:ext cx="453970" cy="349968"/>
          </a:xfrm>
          <a:prstGeom prst="rect">
            <a:avLst/>
          </a:prstGeom>
          <a:noFill/>
        </p:spPr>
        <p:txBody>
          <a:bodyPr wrap="none" rtlCol="0">
            <a:spAutoFit/>
          </a:bodyPr>
          <a:lstStyle/>
          <a:p>
            <a:r>
              <a:rPr lang="es-CL" dirty="0" smtClean="0"/>
              <a:t>¿?</a:t>
            </a:r>
            <a:endParaRPr lang="es-CL"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4" cstate="print"/>
          <a:srcRect/>
          <a:stretch>
            <a:fillRect/>
          </a:stretch>
        </p:blipFill>
        <p:spPr bwMode="auto">
          <a:xfrm>
            <a:off x="1333500" y="4230688"/>
            <a:ext cx="6551613" cy="638175"/>
          </a:xfrm>
          <a:prstGeom prst="rect">
            <a:avLst/>
          </a:prstGeom>
          <a:noFill/>
          <a:ln w="9360" cap="flat">
            <a:noFill/>
            <a:miter lim="800000"/>
            <a:headEnd/>
            <a:tailEnd/>
          </a:ln>
          <a:effectLst/>
        </p:spPr>
      </p:pic>
      <p:sp>
        <p:nvSpPr>
          <p:cNvPr id="23555" name="Rectangle 3"/>
          <p:cNvSpPr>
            <a:spLocks noChangeArrowheads="1"/>
          </p:cNvSpPr>
          <p:nvPr/>
        </p:nvSpPr>
        <p:spPr bwMode="auto">
          <a:xfrm>
            <a:off x="5429256" y="1730366"/>
            <a:ext cx="4321175" cy="412750"/>
          </a:xfrm>
          <a:prstGeom prst="rect">
            <a:avLst/>
          </a:prstGeom>
          <a:noFill/>
          <a:ln w="9525" cap="flat">
            <a:noFill/>
            <a:round/>
            <a:headEnd/>
            <a:tailEnd/>
          </a:ln>
          <a:effectLst/>
        </p:spPr>
        <p:txBody>
          <a:bodyPr lIns="90000" tIns="45000" rIns="90000" bIns="45000"/>
          <a:lstStyle/>
          <a:p>
            <a:pPr hangingPunct="1">
              <a:lnSpc>
                <a:spcPct val="100000"/>
              </a:lnSpc>
              <a:spcBef>
                <a:spcPts val="638"/>
              </a:spcBef>
              <a:tabLst>
                <a:tab pos="723900" algn="l"/>
                <a:tab pos="1447800" algn="l"/>
                <a:tab pos="2171700" algn="l"/>
                <a:tab pos="2895600" algn="l"/>
                <a:tab pos="3619500" algn="l"/>
              </a:tabLst>
            </a:pPr>
            <a:r>
              <a:rPr lang="es-ES" sz="2000" b="1" dirty="0" smtClean="0">
                <a:solidFill>
                  <a:srgbClr val="FFFFFF"/>
                </a:solidFill>
                <a:latin typeface="Calibri" charset="0"/>
              </a:rPr>
              <a:t>Conclusions</a:t>
            </a:r>
            <a:endParaRPr lang="es-ES" sz="2000" b="1" dirty="0">
              <a:solidFill>
                <a:srgbClr val="FFFFFF"/>
              </a:solidFill>
              <a:latin typeface="Calibri" charset="0"/>
            </a:endParaRPr>
          </a:p>
          <a:p>
            <a:pPr hangingPunct="1">
              <a:lnSpc>
                <a:spcPct val="100000"/>
              </a:lnSpc>
              <a:spcBef>
                <a:spcPts val="638"/>
              </a:spcBef>
              <a:tabLst>
                <a:tab pos="723900" algn="l"/>
                <a:tab pos="1447800" algn="l"/>
                <a:tab pos="2171700" algn="l"/>
                <a:tab pos="2895600" algn="l"/>
                <a:tab pos="3619500" algn="l"/>
              </a:tabLst>
            </a:pPr>
            <a:endParaRPr lang="es-ES" sz="2000" dirty="0">
              <a:solidFill>
                <a:srgbClr val="FFFFFF"/>
              </a:solidFill>
              <a:latin typeface="Frutiger 45 Light" pitchFamily="32" charset="0"/>
            </a:endParaRPr>
          </a:p>
        </p:txBody>
      </p:sp>
      <p:pic>
        <p:nvPicPr>
          <p:cNvPr id="23558" name="Picture 6"/>
          <p:cNvPicPr>
            <a:picLocks noChangeAspect="1" noChangeArrowheads="1"/>
          </p:cNvPicPr>
          <p:nvPr/>
        </p:nvPicPr>
        <p:blipFill>
          <a:blip r:embed="rId5" cstate="print"/>
          <a:srcRect/>
          <a:stretch>
            <a:fillRect/>
          </a:stretch>
        </p:blipFill>
        <p:spPr bwMode="auto">
          <a:xfrm>
            <a:off x="1624013" y="4652963"/>
            <a:ext cx="6259512" cy="773112"/>
          </a:xfrm>
          <a:prstGeom prst="rect">
            <a:avLst/>
          </a:prstGeom>
          <a:noFill/>
          <a:ln w="9360" cap="flat">
            <a:noFill/>
            <a:miter lim="800000"/>
            <a:headEnd/>
            <a:tailEnd/>
          </a:ln>
          <a:effectLst/>
        </p:spPr>
      </p:pic>
      <p:sp>
        <p:nvSpPr>
          <p:cNvPr id="23559" name="Rectangle 7"/>
          <p:cNvSpPr>
            <a:spLocks noChangeArrowheads="1"/>
          </p:cNvSpPr>
          <p:nvPr/>
        </p:nvSpPr>
        <p:spPr bwMode="auto">
          <a:xfrm>
            <a:off x="1781175" y="4349750"/>
            <a:ext cx="5956300" cy="1060696"/>
          </a:xfrm>
          <a:prstGeom prst="rect">
            <a:avLst/>
          </a:prstGeom>
          <a:noFill/>
          <a:ln w="9360" cap="flat">
            <a:noFill/>
            <a:miter lim="800000"/>
            <a:headEnd/>
            <a:tailEnd/>
          </a:ln>
          <a:effectLst/>
        </p:spPr>
        <p:txBody>
          <a:bodyPr lIns="90000" tIns="45000" rIns="90000" bIns="45000">
            <a:spAutoFit/>
          </a:bodyPr>
          <a:lstStyle/>
          <a:p>
            <a:r>
              <a:rPr lang="en-US" sz="1400" b="1" dirty="0" smtClean="0">
                <a:latin typeface="Calibri" pitchFamily="34" charset="0"/>
                <a:cs typeface="Calibri" pitchFamily="34" charset="0"/>
              </a:rPr>
              <a:t>How is it possible to identify the damping of the system? </a:t>
            </a:r>
            <a:endParaRPr lang="es-ES" sz="1400" b="1" dirty="0" smtClean="0">
              <a:latin typeface="Calibri" pitchFamily="34" charset="0"/>
              <a:cs typeface="Calibri" pitchFamily="34"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endParaRPr lang="es-ES" sz="800" b="1" dirty="0">
              <a:solidFill>
                <a:srgbClr val="000000"/>
              </a:solidFill>
              <a:latin typeface="Calibri"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r>
              <a:rPr lang="en-US" sz="1400" dirty="0" smtClean="0">
                <a:latin typeface="Calibri" pitchFamily="34" charset="0"/>
                <a:cs typeface="Calibri" pitchFamily="34" charset="0"/>
              </a:rPr>
              <a:t>Students can join the peaks of the wave that describe the period of oscillation of the spring as a pendulum, to determine a downward curve that wraps around the assembly waves.</a:t>
            </a:r>
            <a:endParaRPr lang="es-ES" sz="1400" dirty="0">
              <a:solidFill>
                <a:srgbClr val="000000"/>
              </a:solidFill>
              <a:latin typeface="Calibri" pitchFamily="34" charset="0"/>
              <a:cs typeface="Calibri" pitchFamily="34" charset="0"/>
            </a:endParaRPr>
          </a:p>
        </p:txBody>
      </p:sp>
      <p:sp>
        <p:nvSpPr>
          <p:cNvPr id="23560" name="Rectangle 8"/>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pic>
        <p:nvPicPr>
          <p:cNvPr id="11" name="Picture 1"/>
          <p:cNvPicPr>
            <a:picLocks noChangeAspect="1" noChangeArrowheads="1"/>
          </p:cNvPicPr>
          <p:nvPr/>
        </p:nvPicPr>
        <p:blipFill>
          <a:blip r:embed="rId4" cstate="print"/>
          <a:srcRect/>
          <a:stretch>
            <a:fillRect/>
          </a:stretch>
        </p:blipFill>
        <p:spPr bwMode="auto">
          <a:xfrm>
            <a:off x="1306535" y="2500307"/>
            <a:ext cx="6551613" cy="638175"/>
          </a:xfrm>
          <a:prstGeom prst="rect">
            <a:avLst/>
          </a:prstGeom>
          <a:noFill/>
          <a:ln w="9360" cap="flat">
            <a:noFill/>
            <a:miter lim="800000"/>
            <a:headEnd/>
            <a:tailEnd/>
          </a:ln>
          <a:effectLst/>
        </p:spPr>
      </p:pic>
      <p:pic>
        <p:nvPicPr>
          <p:cNvPr id="12" name="Picture 6"/>
          <p:cNvPicPr>
            <a:picLocks noChangeAspect="1" noChangeArrowheads="1"/>
          </p:cNvPicPr>
          <p:nvPr/>
        </p:nvPicPr>
        <p:blipFill>
          <a:blip r:embed="rId5" cstate="print"/>
          <a:srcRect/>
          <a:stretch>
            <a:fillRect/>
          </a:stretch>
        </p:blipFill>
        <p:spPr bwMode="auto">
          <a:xfrm>
            <a:off x="1597048" y="2922581"/>
            <a:ext cx="6259512" cy="1006485"/>
          </a:xfrm>
          <a:prstGeom prst="rect">
            <a:avLst/>
          </a:prstGeom>
          <a:noFill/>
          <a:ln w="9360" cap="flat">
            <a:noFill/>
            <a:miter lim="800000"/>
            <a:headEnd/>
            <a:tailEnd/>
          </a:ln>
          <a:effectLst/>
        </p:spPr>
      </p:pic>
      <p:sp>
        <p:nvSpPr>
          <p:cNvPr id="23561" name="Rectangle 9"/>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sp>
        <p:nvSpPr>
          <p:cNvPr id="23557" name="Rectangle 5"/>
          <p:cNvSpPr>
            <a:spLocks noChangeArrowheads="1"/>
          </p:cNvSpPr>
          <p:nvPr/>
        </p:nvSpPr>
        <p:spPr bwMode="auto">
          <a:xfrm>
            <a:off x="1784350" y="2635253"/>
            <a:ext cx="5956300" cy="1215867"/>
          </a:xfrm>
          <a:prstGeom prst="rect">
            <a:avLst/>
          </a:prstGeom>
          <a:noFill/>
          <a:ln w="9360" cap="flat">
            <a:noFill/>
            <a:miter lim="800000"/>
            <a:headEnd/>
            <a:tailEnd/>
          </a:ln>
          <a:effectLst/>
        </p:spPr>
        <p:txBody>
          <a:bodyPr lIns="90000" tIns="45000" rIns="90000" bIns="45000">
            <a:spAutoFit/>
          </a:bodyPr>
          <a:lstStyle/>
          <a:p>
            <a:r>
              <a:rPr lang="en-US" sz="1400" b="1" dirty="0" smtClean="0">
                <a:latin typeface="Calibri" pitchFamily="34" charset="0"/>
                <a:cs typeface="Calibri" pitchFamily="34" charset="0"/>
              </a:rPr>
              <a:t>How is the period of oscillation of the spring as a pendulum determined? </a:t>
            </a:r>
            <a:endParaRPr lang="es-ES" sz="1400" b="1" dirty="0" smtClean="0">
              <a:latin typeface="Calibri" pitchFamily="34" charset="0"/>
              <a:cs typeface="Calibri" pitchFamily="34"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endParaRPr lang="es-ES" sz="800" b="1" dirty="0">
              <a:solidFill>
                <a:srgbClr val="000000"/>
              </a:solidFill>
              <a:latin typeface="Calibri" charset="0"/>
            </a:endParaRPr>
          </a:p>
          <a:p>
            <a:r>
              <a:rPr lang="en-US" sz="1400" dirty="0" smtClean="0">
                <a:latin typeface="Calibri" pitchFamily="34" charset="0"/>
                <a:cs typeface="Calibri" pitchFamily="34" charset="0"/>
              </a:rPr>
              <a:t>Students can identify a second wave and mark it with another color, joining and encircling the peak and valley points obtained in the wave chart. The period of oscillation of the spring as a pendulum  corresponds to the minimum distance of three amplitudes. </a:t>
            </a:r>
            <a:endParaRPr lang="es-ES" sz="1400" dirty="0">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5" name="AutoShape 1"/>
          <p:cNvSpPr>
            <a:spLocks noChangeArrowheads="1"/>
          </p:cNvSpPr>
          <p:nvPr/>
        </p:nvSpPr>
        <p:spPr bwMode="auto">
          <a:xfrm>
            <a:off x="1403350" y="2708275"/>
            <a:ext cx="6005513" cy="1766888"/>
          </a:xfrm>
          <a:prstGeom prst="roundRect">
            <a:avLst>
              <a:gd name="adj" fmla="val 16667"/>
            </a:avLst>
          </a:prstGeom>
          <a:solidFill>
            <a:srgbClr val="31859C"/>
          </a:solidFill>
          <a:ln w="25560" cap="flat">
            <a:solidFill>
              <a:srgbClr val="377F92"/>
            </a:solidFill>
            <a:round/>
            <a:headEnd/>
            <a:tailEnd/>
          </a:ln>
          <a:effectLst/>
        </p:spPr>
        <p:txBody>
          <a:bodyPr wrap="none" anchor="ctr"/>
          <a:lstStyle/>
          <a:p>
            <a:endParaRPr lang="es-CL"/>
          </a:p>
        </p:txBody>
      </p:sp>
      <p:sp>
        <p:nvSpPr>
          <p:cNvPr id="6146" name="Rectangle 2"/>
          <p:cNvSpPr>
            <a:spLocks noChangeArrowheads="1"/>
          </p:cNvSpPr>
          <p:nvPr/>
        </p:nvSpPr>
        <p:spPr bwMode="auto">
          <a:xfrm>
            <a:off x="5429256" y="1730366"/>
            <a:ext cx="4321175" cy="412750"/>
          </a:xfrm>
          <a:prstGeom prst="rect">
            <a:avLst/>
          </a:prstGeom>
          <a:noFill/>
          <a:ln w="9525" cap="flat">
            <a:noFill/>
            <a:round/>
            <a:headEnd/>
            <a:tailEnd/>
          </a:ln>
          <a:effectLst/>
        </p:spPr>
        <p:txBody>
          <a:bodyPr lIns="90000" tIns="45000" rIns="90000" bIns="45000"/>
          <a:lstStyle/>
          <a:p>
            <a:pPr hangingPunct="1">
              <a:lnSpc>
                <a:spcPct val="100000"/>
              </a:lnSpc>
              <a:spcBef>
                <a:spcPts val="638"/>
              </a:spcBef>
              <a:tabLst>
                <a:tab pos="723900" algn="l"/>
                <a:tab pos="1447800" algn="l"/>
                <a:tab pos="2171700" algn="l"/>
                <a:tab pos="2895600" algn="l"/>
                <a:tab pos="3619500" algn="l"/>
              </a:tabLst>
            </a:pPr>
            <a:r>
              <a:rPr lang="es-ES" sz="2000" b="1" dirty="0" smtClean="0">
                <a:solidFill>
                  <a:srgbClr val="FFFFFF"/>
                </a:solidFill>
                <a:latin typeface="Calibri" charset="0"/>
              </a:rPr>
              <a:t>Objective</a:t>
            </a:r>
            <a:endParaRPr lang="es-ES" sz="2000" b="1" dirty="0">
              <a:solidFill>
                <a:srgbClr val="FFFFFF"/>
              </a:solidFill>
              <a:latin typeface="Calibri" charset="0"/>
            </a:endParaRPr>
          </a:p>
          <a:p>
            <a:pPr hangingPunct="1">
              <a:lnSpc>
                <a:spcPct val="100000"/>
              </a:lnSpc>
              <a:spcBef>
                <a:spcPts val="638"/>
              </a:spcBef>
              <a:tabLst>
                <a:tab pos="723900" algn="l"/>
                <a:tab pos="1447800" algn="l"/>
                <a:tab pos="2171700" algn="l"/>
                <a:tab pos="2895600" algn="l"/>
                <a:tab pos="3619500" algn="l"/>
              </a:tabLst>
            </a:pPr>
            <a:endParaRPr lang="es-ES" sz="2000" dirty="0">
              <a:solidFill>
                <a:srgbClr val="FFFFFF"/>
              </a:solidFill>
              <a:latin typeface="Frutiger 45 Light" pitchFamily="32" charset="0"/>
            </a:endParaRPr>
          </a:p>
        </p:txBody>
      </p:sp>
      <p:sp>
        <p:nvSpPr>
          <p:cNvPr id="6147" name="Rectangle 3"/>
          <p:cNvSpPr>
            <a:spLocks noChangeArrowheads="1"/>
          </p:cNvSpPr>
          <p:nvPr/>
        </p:nvSpPr>
        <p:spPr bwMode="auto">
          <a:xfrm>
            <a:off x="1619250" y="2681288"/>
            <a:ext cx="5694363" cy="1568206"/>
          </a:xfrm>
          <a:prstGeom prst="rect">
            <a:avLst/>
          </a:prstGeom>
          <a:noFill/>
          <a:ln w="9360" cap="flat">
            <a:noFill/>
            <a:miter lim="800000"/>
            <a:headEnd/>
            <a:tailEnd/>
          </a:ln>
          <a:effectLst/>
        </p:spPr>
        <p:txBody>
          <a:bodyPr lIns="90000" tIns="45000" rIns="90000" bIns="45000">
            <a:spAutoFit/>
          </a:bodyPr>
          <a:lstStyle/>
          <a:p>
            <a:pPr algn="just" hangingPunct="1">
              <a:lnSpc>
                <a:spcPct val="100000"/>
              </a:lnSpc>
              <a:tabLst>
                <a:tab pos="723900" algn="l"/>
                <a:tab pos="1447800" algn="l"/>
                <a:tab pos="2171700" algn="l"/>
                <a:tab pos="2895600" algn="l"/>
                <a:tab pos="3619500" algn="l"/>
                <a:tab pos="4343400" algn="l"/>
                <a:tab pos="5067300" algn="l"/>
              </a:tabLst>
            </a:pPr>
            <a:r>
              <a:rPr lang="en-US" sz="1600" dirty="0" smtClean="0">
                <a:latin typeface="Calibri" pitchFamily="34" charset="0"/>
                <a:cs typeface="Calibri" pitchFamily="34" charset="0"/>
              </a:rPr>
              <a:t>The objective of this activity is to observe and analyze variations </a:t>
            </a:r>
            <a:r>
              <a:rPr lang="en-US" sz="1600" dirty="0" smtClean="0">
                <a:latin typeface="Calibri" pitchFamily="34" charset="0"/>
                <a:cs typeface="Calibri" pitchFamily="34" charset="0"/>
              </a:rPr>
              <a:t>in</a:t>
            </a:r>
            <a:r>
              <a:rPr lang="en-US" sz="1600" dirty="0" smtClean="0">
                <a:latin typeface="Calibri" pitchFamily="34" charset="0"/>
                <a:cs typeface="Calibri" pitchFamily="34" charset="0"/>
              </a:rPr>
              <a:t> </a:t>
            </a:r>
            <a:r>
              <a:rPr lang="en-US" sz="1600" dirty="0" smtClean="0">
                <a:latin typeface="Calibri" pitchFamily="34" charset="0"/>
                <a:cs typeface="Calibri" pitchFamily="34" charset="0"/>
              </a:rPr>
              <a:t>periodicity </a:t>
            </a:r>
            <a:r>
              <a:rPr lang="en-US" sz="1600" dirty="0" smtClean="0">
                <a:latin typeface="Calibri" pitchFamily="34" charset="0"/>
                <a:cs typeface="Calibri" pitchFamily="34" charset="0"/>
              </a:rPr>
              <a:t>in</a:t>
            </a:r>
            <a:r>
              <a:rPr lang="en-US" sz="1600" dirty="0" smtClean="0">
                <a:latin typeface="Calibri" pitchFamily="34" charset="0"/>
                <a:cs typeface="Calibri" pitchFamily="34" charset="0"/>
              </a:rPr>
              <a:t> </a:t>
            </a:r>
            <a:r>
              <a:rPr lang="en-US" sz="1600" dirty="0" smtClean="0">
                <a:latin typeface="Calibri" pitchFamily="34" charset="0"/>
                <a:cs typeface="Calibri" pitchFamily="34" charset="0"/>
              </a:rPr>
              <a:t>the elastic force of a spring over a suspended mass, while maintaining a harmonic movement. From a qualitative analysis, students can estimate approximate values for the periods of pendulum and elastic oscillation, in addition to finding a relation between them. </a:t>
            </a:r>
            <a:endParaRPr lang="es-ES" sz="1600" dirty="0">
              <a:solidFill>
                <a:srgbClr val="000000"/>
              </a:solidFill>
              <a:latin typeface="Calibri" pitchFamily="34" charset="0"/>
              <a:cs typeface="Calibri" pitchFamily="34" charset="0"/>
            </a:endParaRPr>
          </a:p>
        </p:txBody>
      </p:sp>
      <p:sp>
        <p:nvSpPr>
          <p:cNvPr id="6148" name="Rectangle 4"/>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6149" name="Rectangle 5"/>
          <p:cNvSpPr>
            <a:spLocks noChangeArrowheads="1"/>
          </p:cNvSpPr>
          <p:nvPr/>
        </p:nvSpPr>
        <p:spPr bwMode="auto">
          <a:xfrm>
            <a:off x="5510213" y="1412875"/>
            <a:ext cx="2878137" cy="398655"/>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1258888" y="2708275"/>
            <a:ext cx="6913562" cy="3422650"/>
          </a:xfrm>
          <a:prstGeom prst="rect">
            <a:avLst/>
          </a:prstGeom>
          <a:noFill/>
          <a:ln w="9360" cap="flat">
            <a:noFill/>
            <a:miter lim="800000"/>
            <a:headEnd/>
            <a:tailEnd/>
          </a:ln>
          <a:effectLst/>
        </p:spPr>
      </p:pic>
      <p:sp>
        <p:nvSpPr>
          <p:cNvPr id="24579" name="Rectangle 3"/>
          <p:cNvSpPr>
            <a:spLocks noChangeArrowheads="1"/>
          </p:cNvSpPr>
          <p:nvPr/>
        </p:nvSpPr>
        <p:spPr bwMode="auto">
          <a:xfrm>
            <a:off x="7570788" y="6119813"/>
            <a:ext cx="596900" cy="303212"/>
          </a:xfrm>
          <a:prstGeom prst="rect">
            <a:avLst/>
          </a:prstGeom>
          <a:noFill/>
          <a:ln w="9525" cap="flat">
            <a:noFill/>
            <a:round/>
            <a:headEnd/>
            <a:tailEnd/>
          </a:ln>
          <a:effectLst/>
        </p:spPr>
        <p:txBody>
          <a:bodyPr wrap="none" lIns="90000" tIns="45000" rIns="90000" bIns="45000">
            <a:spAutoFit/>
          </a:bodyPr>
          <a:lstStyle/>
          <a:p>
            <a:pPr hangingPunct="1">
              <a:lnSpc>
                <a:spcPct val="100000"/>
              </a:lnSpc>
            </a:pPr>
            <a:r>
              <a:rPr lang="es-ES" sz="1400" b="1" dirty="0">
                <a:solidFill>
                  <a:srgbClr val="000000"/>
                </a:solidFill>
                <a:latin typeface="Calibri" charset="0"/>
              </a:rPr>
              <a:t>NASA</a:t>
            </a:r>
          </a:p>
        </p:txBody>
      </p:sp>
      <p:pic>
        <p:nvPicPr>
          <p:cNvPr id="24580" name="Picture 4"/>
          <p:cNvPicPr>
            <a:picLocks noChangeAspect="1" noChangeArrowheads="1"/>
          </p:cNvPicPr>
          <p:nvPr/>
        </p:nvPicPr>
        <p:blipFill>
          <a:blip r:embed="rId4" cstate="print"/>
          <a:srcRect/>
          <a:stretch>
            <a:fillRect/>
          </a:stretch>
        </p:blipFill>
        <p:spPr bwMode="auto">
          <a:xfrm>
            <a:off x="4572000" y="3065463"/>
            <a:ext cx="3297238" cy="982662"/>
          </a:xfrm>
          <a:prstGeom prst="rect">
            <a:avLst/>
          </a:prstGeom>
          <a:noFill/>
          <a:ln w="9525" cap="flat">
            <a:noFill/>
            <a:round/>
            <a:headEnd/>
            <a:tailEnd/>
          </a:ln>
          <a:effectLst/>
        </p:spPr>
      </p:pic>
      <p:pic>
        <p:nvPicPr>
          <p:cNvPr id="24581" name="Picture 5"/>
          <p:cNvPicPr>
            <a:picLocks noChangeAspect="1" noChangeArrowheads="1"/>
          </p:cNvPicPr>
          <p:nvPr/>
        </p:nvPicPr>
        <p:blipFill>
          <a:blip r:embed="rId5" cstate="print"/>
          <a:srcRect/>
          <a:stretch>
            <a:fillRect/>
          </a:stretch>
        </p:blipFill>
        <p:spPr bwMode="auto">
          <a:xfrm>
            <a:off x="1258888" y="2936875"/>
            <a:ext cx="2808287" cy="1317625"/>
          </a:xfrm>
          <a:prstGeom prst="rect">
            <a:avLst/>
          </a:prstGeom>
          <a:noFill/>
          <a:ln w="9525" cap="flat">
            <a:noFill/>
            <a:round/>
            <a:headEnd/>
            <a:tailEnd/>
          </a:ln>
          <a:effectLst/>
        </p:spPr>
      </p:pic>
      <p:sp>
        <p:nvSpPr>
          <p:cNvPr id="24582" name="Rectangle 6"/>
          <p:cNvSpPr>
            <a:spLocks noChangeArrowheads="1"/>
          </p:cNvSpPr>
          <p:nvPr/>
        </p:nvSpPr>
        <p:spPr bwMode="auto">
          <a:xfrm>
            <a:off x="4192588" y="3419475"/>
            <a:ext cx="295275" cy="365125"/>
          </a:xfrm>
          <a:prstGeom prst="rect">
            <a:avLst/>
          </a:prstGeom>
          <a:noFill/>
          <a:ln w="9525" cap="flat">
            <a:noFill/>
            <a:round/>
            <a:headEnd/>
            <a:tailEnd/>
          </a:ln>
          <a:effectLst/>
        </p:spPr>
        <p:txBody>
          <a:bodyPr wrap="none" lIns="90000" tIns="45000" rIns="90000" bIns="45000">
            <a:spAutoFit/>
          </a:bodyPr>
          <a:lstStyle/>
          <a:p>
            <a:pPr hangingPunct="1">
              <a:lnSpc>
                <a:spcPct val="100000"/>
              </a:lnSpc>
            </a:pPr>
            <a:r>
              <a:rPr lang="es-ES">
                <a:solidFill>
                  <a:srgbClr val="000000"/>
                </a:solidFill>
                <a:latin typeface="Calibri" charset="0"/>
              </a:rPr>
              <a:t>+</a:t>
            </a:r>
          </a:p>
        </p:txBody>
      </p:sp>
      <p:sp>
        <p:nvSpPr>
          <p:cNvPr id="24583" name="Rectangle 7"/>
          <p:cNvSpPr>
            <a:spLocks noChangeArrowheads="1"/>
          </p:cNvSpPr>
          <p:nvPr/>
        </p:nvSpPr>
        <p:spPr bwMode="auto">
          <a:xfrm>
            <a:off x="4197350" y="4235450"/>
            <a:ext cx="295275" cy="365125"/>
          </a:xfrm>
          <a:prstGeom prst="rect">
            <a:avLst/>
          </a:prstGeom>
          <a:noFill/>
          <a:ln w="9525" cap="flat">
            <a:noFill/>
            <a:round/>
            <a:headEnd/>
            <a:tailEnd/>
          </a:ln>
          <a:effectLst/>
        </p:spPr>
        <p:txBody>
          <a:bodyPr wrap="none" lIns="90000" tIns="45000" rIns="90000" bIns="45000">
            <a:spAutoFit/>
          </a:bodyPr>
          <a:lstStyle/>
          <a:p>
            <a:pPr hangingPunct="1">
              <a:lnSpc>
                <a:spcPct val="100000"/>
              </a:lnSpc>
            </a:pPr>
            <a:r>
              <a:rPr lang="es-ES">
                <a:solidFill>
                  <a:srgbClr val="000000"/>
                </a:solidFill>
                <a:latin typeface="Calibri" charset="0"/>
              </a:rPr>
              <a:t>=</a:t>
            </a:r>
          </a:p>
        </p:txBody>
      </p:sp>
      <p:pic>
        <p:nvPicPr>
          <p:cNvPr id="24584" name="Picture 8"/>
          <p:cNvPicPr>
            <a:picLocks noChangeAspect="1" noChangeArrowheads="1"/>
          </p:cNvPicPr>
          <p:nvPr/>
        </p:nvPicPr>
        <p:blipFill>
          <a:blip r:embed="rId6" cstate="print"/>
          <a:srcRect/>
          <a:stretch>
            <a:fillRect/>
          </a:stretch>
        </p:blipFill>
        <p:spPr bwMode="auto">
          <a:xfrm>
            <a:off x="2752725" y="4668838"/>
            <a:ext cx="3181350" cy="1462087"/>
          </a:xfrm>
          <a:prstGeom prst="rect">
            <a:avLst/>
          </a:prstGeom>
          <a:noFill/>
          <a:ln w="9525" cap="flat">
            <a:noFill/>
            <a:round/>
            <a:headEnd/>
            <a:tailEnd/>
          </a:ln>
          <a:effectLst/>
        </p:spPr>
      </p:pic>
      <p:sp>
        <p:nvSpPr>
          <p:cNvPr id="24585" name="Rectangle 9"/>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24586" name="Rectangle 10"/>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sp>
        <p:nvSpPr>
          <p:cNvPr id="12" name="Rectangle 3"/>
          <p:cNvSpPr>
            <a:spLocks noChangeArrowheads="1"/>
          </p:cNvSpPr>
          <p:nvPr/>
        </p:nvSpPr>
        <p:spPr bwMode="auto">
          <a:xfrm>
            <a:off x="5429256" y="1730366"/>
            <a:ext cx="4321175" cy="412750"/>
          </a:xfrm>
          <a:prstGeom prst="rect">
            <a:avLst/>
          </a:prstGeom>
          <a:noFill/>
          <a:ln w="9525" cap="flat">
            <a:noFill/>
            <a:round/>
            <a:headEnd/>
            <a:tailEnd/>
          </a:ln>
          <a:effectLst/>
        </p:spPr>
        <p:txBody>
          <a:bodyPr lIns="90000" tIns="45000" rIns="90000" bIns="45000"/>
          <a:lstStyle/>
          <a:p>
            <a:pPr hangingPunct="1">
              <a:lnSpc>
                <a:spcPct val="100000"/>
              </a:lnSpc>
              <a:spcBef>
                <a:spcPts val="638"/>
              </a:spcBef>
              <a:tabLst>
                <a:tab pos="723900" algn="l"/>
                <a:tab pos="1447800" algn="l"/>
                <a:tab pos="2171700" algn="l"/>
                <a:tab pos="2895600" algn="l"/>
                <a:tab pos="3619500" algn="l"/>
              </a:tabLst>
            </a:pPr>
            <a:r>
              <a:rPr lang="es-ES" sz="2000" b="1" dirty="0" smtClean="0">
                <a:solidFill>
                  <a:srgbClr val="FFFFFF"/>
                </a:solidFill>
                <a:latin typeface="Calibri" charset="0"/>
              </a:rPr>
              <a:t>Conclusions</a:t>
            </a:r>
            <a:endParaRPr lang="es-ES" sz="2000" b="1" dirty="0">
              <a:solidFill>
                <a:srgbClr val="FFFFFF"/>
              </a:solidFill>
              <a:latin typeface="Calibri" charset="0"/>
            </a:endParaRPr>
          </a:p>
          <a:p>
            <a:pPr hangingPunct="1">
              <a:lnSpc>
                <a:spcPct val="100000"/>
              </a:lnSpc>
              <a:spcBef>
                <a:spcPts val="638"/>
              </a:spcBef>
              <a:tabLst>
                <a:tab pos="723900" algn="l"/>
                <a:tab pos="1447800" algn="l"/>
                <a:tab pos="2171700" algn="l"/>
                <a:tab pos="2895600" algn="l"/>
                <a:tab pos="3619500" algn="l"/>
              </a:tabLst>
            </a:pPr>
            <a:endParaRPr lang="es-ES" sz="2000" dirty="0">
              <a:solidFill>
                <a:srgbClr val="FFFFFF"/>
              </a:solidFill>
              <a:latin typeface="Frutiger 45 Light"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print"/>
          <a:srcRect/>
          <a:stretch>
            <a:fillRect/>
          </a:stretch>
        </p:blipFill>
        <p:spPr bwMode="auto">
          <a:xfrm>
            <a:off x="1695450" y="4138620"/>
            <a:ext cx="6116638" cy="361950"/>
          </a:xfrm>
          <a:prstGeom prst="rect">
            <a:avLst/>
          </a:prstGeom>
          <a:noFill/>
          <a:ln w="9360" cap="flat">
            <a:noFill/>
            <a:miter lim="800000"/>
            <a:headEnd/>
            <a:tailEnd/>
          </a:ln>
          <a:effectLst/>
        </p:spPr>
      </p:pic>
      <p:sp>
        <p:nvSpPr>
          <p:cNvPr id="7170" name="Rectangle 2"/>
          <p:cNvSpPr>
            <a:spLocks noChangeArrowheads="1"/>
          </p:cNvSpPr>
          <p:nvPr/>
        </p:nvSpPr>
        <p:spPr bwMode="auto">
          <a:xfrm>
            <a:off x="1346200" y="2565400"/>
            <a:ext cx="6538913" cy="1092756"/>
          </a:xfrm>
          <a:prstGeom prst="rect">
            <a:avLst/>
          </a:prstGeom>
          <a:noFill/>
          <a:ln w="9360" cap="flat">
            <a:noFill/>
            <a:miter lim="800000"/>
            <a:headEnd/>
            <a:tailEnd/>
          </a:ln>
          <a:effectLst/>
        </p:spPr>
        <p:txBody>
          <a:bodyPr lIns="90000" tIns="45000" rIns="90000" bIns="45000">
            <a:spAutoFit/>
          </a:bodyPr>
          <a:lstStyle/>
          <a:p>
            <a:r>
              <a:rPr lang="en-US" sz="1400" dirty="0" smtClean="0">
                <a:latin typeface="Calibri" pitchFamily="34" charset="0"/>
                <a:cs typeface="Calibri" pitchFamily="34" charset="0"/>
              </a:rPr>
              <a:t>In nature, oscillatory phenomena are much more common than might be believed. The mechanics of gases and fluids, as well as the wave behavior of light and sound, are primarily studied as perturbations of some observable property in a certain system. Such is the case that some systems are able to present disturbances simultaneously in different directions and with different periodicities.</a:t>
            </a:r>
            <a:endParaRPr lang="es-ES" sz="1400" dirty="0">
              <a:latin typeface="Calibri" pitchFamily="34" charset="0"/>
              <a:cs typeface="Calibri" pitchFamily="34" charset="0"/>
            </a:endParaRPr>
          </a:p>
        </p:txBody>
      </p:sp>
      <p:pic>
        <p:nvPicPr>
          <p:cNvPr id="7172" name="Picture 4"/>
          <p:cNvPicPr>
            <a:picLocks noChangeAspect="1" noChangeArrowheads="1"/>
          </p:cNvPicPr>
          <p:nvPr/>
        </p:nvPicPr>
        <p:blipFill>
          <a:blip r:embed="rId4" cstate="print"/>
          <a:srcRect/>
          <a:stretch>
            <a:fillRect/>
          </a:stretch>
        </p:blipFill>
        <p:spPr bwMode="auto">
          <a:xfrm>
            <a:off x="1346200" y="4062420"/>
            <a:ext cx="428625" cy="438150"/>
          </a:xfrm>
          <a:prstGeom prst="rect">
            <a:avLst/>
          </a:prstGeom>
          <a:noFill/>
          <a:ln w="9360" cap="flat">
            <a:noFill/>
            <a:miter lim="800000"/>
            <a:headEnd/>
            <a:tailEnd/>
          </a:ln>
          <a:effectLst/>
        </p:spPr>
      </p:pic>
      <p:sp>
        <p:nvSpPr>
          <p:cNvPr id="7173" name="Rectangle 5"/>
          <p:cNvSpPr>
            <a:spLocks noChangeArrowheads="1"/>
          </p:cNvSpPr>
          <p:nvPr/>
        </p:nvSpPr>
        <p:spPr bwMode="auto">
          <a:xfrm>
            <a:off x="1774825" y="4164020"/>
            <a:ext cx="6110288" cy="306323"/>
          </a:xfrm>
          <a:prstGeom prst="rect">
            <a:avLst/>
          </a:prstGeom>
          <a:noFill/>
          <a:ln w="9360" cap="flat">
            <a:noFill/>
            <a:miter lim="800000"/>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Lst>
            </a:pPr>
            <a:r>
              <a:rPr lang="en-US" sz="1400" b="1" dirty="0" smtClean="0">
                <a:latin typeface="Calibri" pitchFamily="34" charset="0"/>
                <a:cs typeface="Calibri" pitchFamily="34" charset="0"/>
              </a:rPr>
              <a:t>What features does the movement of a pendulum present?</a:t>
            </a:r>
            <a:endParaRPr lang="es-ES" sz="1400" b="1" dirty="0">
              <a:solidFill>
                <a:srgbClr val="000000"/>
              </a:solidFill>
              <a:latin typeface="Calibri" pitchFamily="34" charset="0"/>
              <a:cs typeface="Calibri" pitchFamily="34" charset="0"/>
            </a:endParaRPr>
          </a:p>
        </p:txBody>
      </p:sp>
      <p:sp>
        <p:nvSpPr>
          <p:cNvPr id="7174" name="Rectangle 6"/>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7175" name="Rectangle 7"/>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sp>
        <p:nvSpPr>
          <p:cNvPr id="9" name="Rectangle 7"/>
          <p:cNvSpPr>
            <a:spLocks noChangeArrowheads="1"/>
          </p:cNvSpPr>
          <p:nvPr/>
        </p:nvSpPr>
        <p:spPr bwMode="auto">
          <a:xfrm>
            <a:off x="5465799" y="1873242"/>
            <a:ext cx="4321175" cy="412750"/>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es-ES_tradnl" sz="2800" b="1" baseline="30000" dirty="0" smtClean="0">
                <a:solidFill>
                  <a:schemeClr val="bg1"/>
                </a:solidFill>
                <a:latin typeface="Calibri" pitchFamily="34" charset="0"/>
                <a:cs typeface="Calibri" pitchFamily="34" charset="0"/>
              </a:rPr>
              <a:t>Introduction and theory</a:t>
            </a:r>
          </a:p>
          <a:p>
            <a:pPr hangingPunct="1">
              <a:lnSpc>
                <a:spcPct val="100000"/>
              </a:lnSpc>
              <a:spcBef>
                <a:spcPts val="638"/>
              </a:spcBef>
              <a:tabLst>
                <a:tab pos="723900" algn="l"/>
                <a:tab pos="1447800" algn="l"/>
                <a:tab pos="2171700" algn="l"/>
                <a:tab pos="2895600" algn="l"/>
                <a:tab pos="3619500" algn="l"/>
              </a:tabLst>
            </a:pPr>
            <a:endParaRPr lang="es-ES" sz="2000" dirty="0">
              <a:solidFill>
                <a:srgbClr val="FFFFFF"/>
              </a:solidFill>
              <a:latin typeface="Frutiger 45 Light"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1690688" y="2922588"/>
            <a:ext cx="6121400" cy="525462"/>
          </a:xfrm>
          <a:prstGeom prst="rect">
            <a:avLst/>
          </a:prstGeom>
          <a:noFill/>
          <a:ln w="9360" cap="flat">
            <a:noFill/>
            <a:miter lim="800000"/>
            <a:headEnd/>
            <a:tailEnd/>
          </a:ln>
          <a:effectLst/>
        </p:spPr>
      </p:pic>
      <p:pic>
        <p:nvPicPr>
          <p:cNvPr id="8194" name="Picture 2"/>
          <p:cNvPicPr>
            <a:picLocks noChangeAspect="1" noChangeArrowheads="1"/>
          </p:cNvPicPr>
          <p:nvPr/>
        </p:nvPicPr>
        <p:blipFill>
          <a:blip r:embed="rId4" cstate="print"/>
          <a:srcRect/>
          <a:stretch>
            <a:fillRect/>
          </a:stretch>
        </p:blipFill>
        <p:spPr bwMode="auto">
          <a:xfrm>
            <a:off x="1476375" y="2779713"/>
            <a:ext cx="428625" cy="438150"/>
          </a:xfrm>
          <a:prstGeom prst="rect">
            <a:avLst/>
          </a:prstGeom>
          <a:noFill/>
          <a:ln w="9360" cap="flat">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1690688" y="4222755"/>
            <a:ext cx="6121400" cy="522287"/>
          </a:xfrm>
          <a:prstGeom prst="rect">
            <a:avLst/>
          </a:prstGeom>
          <a:noFill/>
          <a:ln w="9360" cap="flat">
            <a:noFill/>
            <a:miter lim="800000"/>
            <a:headEnd/>
            <a:tailEnd/>
          </a:ln>
          <a:effectLst/>
        </p:spPr>
      </p:pic>
      <p:pic>
        <p:nvPicPr>
          <p:cNvPr id="8196" name="Picture 4"/>
          <p:cNvPicPr>
            <a:picLocks noChangeAspect="1" noChangeArrowheads="1"/>
          </p:cNvPicPr>
          <p:nvPr/>
        </p:nvPicPr>
        <p:blipFill>
          <a:blip r:embed="rId4" cstate="print"/>
          <a:srcRect/>
          <a:stretch>
            <a:fillRect/>
          </a:stretch>
        </p:blipFill>
        <p:spPr bwMode="auto">
          <a:xfrm>
            <a:off x="1476375" y="4071942"/>
            <a:ext cx="428625" cy="438150"/>
          </a:xfrm>
          <a:prstGeom prst="rect">
            <a:avLst/>
          </a:prstGeom>
          <a:noFill/>
          <a:ln w="9360" cap="flat">
            <a:noFill/>
            <a:miter lim="800000"/>
            <a:headEnd/>
            <a:tailEnd/>
          </a:ln>
          <a:effectLst/>
        </p:spPr>
      </p:pic>
      <p:sp>
        <p:nvSpPr>
          <p:cNvPr id="8197" name="Rectangle 5"/>
          <p:cNvSpPr>
            <a:spLocks noChangeArrowheads="1"/>
          </p:cNvSpPr>
          <p:nvPr/>
        </p:nvSpPr>
        <p:spPr bwMode="auto">
          <a:xfrm>
            <a:off x="1835150" y="2924175"/>
            <a:ext cx="5976938" cy="491630"/>
          </a:xfrm>
          <a:prstGeom prst="rect">
            <a:avLst/>
          </a:prstGeom>
          <a:noFill/>
          <a:ln w="9360" cap="flat">
            <a:noFill/>
            <a:miter lim="800000"/>
            <a:headEnd/>
            <a:tailEnd/>
          </a:ln>
          <a:effectLst/>
        </p:spPr>
        <p:txBody>
          <a:bodyPr lIns="90000" tIns="45000" rIns="90000" bIns="45000">
            <a:spAutoFit/>
          </a:bodyPr>
          <a:lstStyle/>
          <a:p>
            <a:r>
              <a:rPr lang="en-US" sz="1400" b="1" dirty="0" smtClean="0">
                <a:latin typeface="Calibri" pitchFamily="34" charset="0"/>
                <a:cs typeface="Calibri" pitchFamily="34" charset="0"/>
              </a:rPr>
              <a:t>How do you identify the beginning and end of a period of oscillation in the pendulum movement? </a:t>
            </a:r>
            <a:endParaRPr lang="es-ES" sz="1400" b="1" dirty="0">
              <a:latin typeface="Calibri" pitchFamily="34" charset="0"/>
              <a:cs typeface="Calibri" pitchFamily="34" charset="0"/>
            </a:endParaRPr>
          </a:p>
        </p:txBody>
      </p:sp>
      <p:sp>
        <p:nvSpPr>
          <p:cNvPr id="8198" name="Rectangle 6"/>
          <p:cNvSpPr>
            <a:spLocks noChangeArrowheads="1"/>
          </p:cNvSpPr>
          <p:nvPr/>
        </p:nvSpPr>
        <p:spPr bwMode="auto">
          <a:xfrm>
            <a:off x="1905000" y="4222755"/>
            <a:ext cx="6053138" cy="521766"/>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Lst>
            </a:pPr>
            <a:r>
              <a:rPr lang="en-US" sz="1400" b="1" dirty="0" smtClean="0">
                <a:latin typeface="Calibri" pitchFamily="34" charset="0"/>
                <a:cs typeface="Calibri" pitchFamily="34" charset="0"/>
              </a:rPr>
              <a:t>What is the relation between the stretch of a spring and the force with which you try to compress to the initial length?</a:t>
            </a:r>
            <a:endParaRPr lang="es-ES" sz="1400" b="1" dirty="0">
              <a:solidFill>
                <a:srgbClr val="000000"/>
              </a:solidFill>
              <a:latin typeface="Calibri" pitchFamily="34" charset="0"/>
              <a:cs typeface="Calibri" pitchFamily="34" charset="0"/>
            </a:endParaRPr>
          </a:p>
        </p:txBody>
      </p:sp>
      <p:sp>
        <p:nvSpPr>
          <p:cNvPr id="8199" name="Rectangle 7"/>
          <p:cNvSpPr>
            <a:spLocks noChangeArrowheads="1"/>
          </p:cNvSpPr>
          <p:nvPr/>
        </p:nvSpPr>
        <p:spPr bwMode="auto">
          <a:xfrm>
            <a:off x="5465799" y="1873242"/>
            <a:ext cx="4321175" cy="412750"/>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es-ES_tradnl" sz="2800" b="1" baseline="30000" dirty="0" smtClean="0">
                <a:solidFill>
                  <a:schemeClr val="bg1"/>
                </a:solidFill>
                <a:latin typeface="Calibri" pitchFamily="34" charset="0"/>
                <a:cs typeface="Calibri" pitchFamily="34" charset="0"/>
              </a:rPr>
              <a:t>Introduction and theory</a:t>
            </a:r>
          </a:p>
          <a:p>
            <a:pPr hangingPunct="1">
              <a:lnSpc>
                <a:spcPct val="100000"/>
              </a:lnSpc>
              <a:spcBef>
                <a:spcPts val="638"/>
              </a:spcBef>
              <a:tabLst>
                <a:tab pos="723900" algn="l"/>
                <a:tab pos="1447800" algn="l"/>
                <a:tab pos="2171700" algn="l"/>
                <a:tab pos="2895600" algn="l"/>
                <a:tab pos="3619500" algn="l"/>
              </a:tabLst>
            </a:pPr>
            <a:endParaRPr lang="es-ES" sz="2000" dirty="0">
              <a:solidFill>
                <a:srgbClr val="FFFFFF"/>
              </a:solidFill>
              <a:latin typeface="Frutiger 45 Light" pitchFamily="32" charset="0"/>
            </a:endParaRPr>
          </a:p>
        </p:txBody>
      </p:sp>
      <p:sp>
        <p:nvSpPr>
          <p:cNvPr id="8200" name="Rectangle 8"/>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8201" name="Rectangle 9"/>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555750" y="2509838"/>
            <a:ext cx="1497013" cy="360362"/>
          </a:xfrm>
          <a:prstGeom prst="rect">
            <a:avLst/>
          </a:prstGeom>
          <a:noFill/>
          <a:ln w="9525" cap="flat">
            <a:noFill/>
            <a:round/>
            <a:headEnd/>
            <a:tailEnd/>
          </a:ln>
          <a:effectLst/>
        </p:spPr>
        <p:txBody>
          <a:bodyPr lIns="90000" tIns="45000" rIns="90000" bIns="45000"/>
          <a:lstStyle/>
          <a:p>
            <a:pPr hangingPunct="1">
              <a:lnSpc>
                <a:spcPct val="100000"/>
              </a:lnSpc>
              <a:spcBef>
                <a:spcPts val="638"/>
              </a:spcBef>
              <a:tabLst>
                <a:tab pos="723900" algn="l"/>
                <a:tab pos="1447800" algn="l"/>
              </a:tabLst>
            </a:pPr>
            <a:r>
              <a:rPr lang="es-ES" sz="2400" b="1">
                <a:solidFill>
                  <a:srgbClr val="FFFFFF"/>
                </a:solidFill>
                <a:latin typeface="Calibri" charset="0"/>
              </a:rPr>
              <a:t>Teoría</a:t>
            </a:r>
          </a:p>
        </p:txBody>
      </p:sp>
      <p:sp>
        <p:nvSpPr>
          <p:cNvPr id="9218" name="Rectangle 2"/>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s-CL"/>
          </a:p>
        </p:txBody>
      </p:sp>
      <p:sp>
        <p:nvSpPr>
          <p:cNvPr id="9219" name="Rectangle 3"/>
          <p:cNvSpPr>
            <a:spLocks noChangeArrowheads="1"/>
          </p:cNvSpPr>
          <p:nvPr/>
        </p:nvSpPr>
        <p:spPr bwMode="auto">
          <a:xfrm>
            <a:off x="0" y="3314700"/>
            <a:ext cx="9144000" cy="1588"/>
          </a:xfrm>
          <a:prstGeom prst="rect">
            <a:avLst/>
          </a:prstGeom>
          <a:noFill/>
          <a:ln w="9360" cap="flat">
            <a:noFill/>
            <a:miter lim="800000"/>
            <a:headEnd/>
            <a:tailEnd/>
          </a:ln>
          <a:effectLst/>
        </p:spPr>
        <p:txBody>
          <a:bodyPr wrap="none" anchor="ctr"/>
          <a:lstStyle/>
          <a:p>
            <a:endParaRPr lang="es-CL"/>
          </a:p>
        </p:txBody>
      </p:sp>
      <p:sp>
        <p:nvSpPr>
          <p:cNvPr id="9220" name="Rectangle 4"/>
          <p:cNvSpPr>
            <a:spLocks noChangeArrowheads="1"/>
          </p:cNvSpPr>
          <p:nvPr/>
        </p:nvSpPr>
        <p:spPr bwMode="auto">
          <a:xfrm>
            <a:off x="0" y="3338513"/>
            <a:ext cx="9144000" cy="1587"/>
          </a:xfrm>
          <a:prstGeom prst="rect">
            <a:avLst/>
          </a:prstGeom>
          <a:noFill/>
          <a:ln w="9360" cap="flat">
            <a:noFill/>
            <a:miter lim="800000"/>
            <a:headEnd/>
            <a:tailEnd/>
          </a:ln>
          <a:effectLst/>
        </p:spPr>
        <p:txBody>
          <a:bodyPr wrap="none" anchor="ctr"/>
          <a:lstStyle/>
          <a:p>
            <a:endParaRPr lang="es-CL"/>
          </a:p>
        </p:txBody>
      </p:sp>
      <p:sp>
        <p:nvSpPr>
          <p:cNvPr id="9222" name="Rectangle 6"/>
          <p:cNvSpPr>
            <a:spLocks noChangeArrowheads="1"/>
          </p:cNvSpPr>
          <p:nvPr/>
        </p:nvSpPr>
        <p:spPr bwMode="auto">
          <a:xfrm>
            <a:off x="1420813" y="2622550"/>
            <a:ext cx="6697662" cy="1092756"/>
          </a:xfrm>
          <a:prstGeom prst="rect">
            <a:avLst/>
          </a:prstGeom>
          <a:noFill/>
          <a:ln w="9360" cap="flat">
            <a:noFill/>
            <a:miter lim="800000"/>
            <a:headEnd/>
            <a:tailEnd/>
          </a:ln>
          <a:effectLst/>
        </p:spPr>
        <p:txBody>
          <a:bodyPr lIns="90000" tIns="45000" rIns="90000" bIns="45000">
            <a:spAutoFit/>
          </a:bodyPr>
          <a:lstStyle/>
          <a:p>
            <a:r>
              <a:rPr lang="en-US" sz="1400" dirty="0" smtClean="0">
                <a:latin typeface="Calibri" pitchFamily="34" charset="0"/>
                <a:cs typeface="Calibri" pitchFamily="34" charset="0"/>
              </a:rPr>
              <a:t>A periodic motion in time with respect to a specific spatial direction has a similar graphic representation to a transverse wave. Thus, the change of a certain position of equilibrium has a maximum variation, as defined by the amplitude of the wave. The period of oscillation or the time that it takes the object to return to the same position, is proportional to the length of this wave.</a:t>
            </a:r>
            <a:endParaRPr lang="es-ES" sz="1400" dirty="0">
              <a:latin typeface="Calibri" pitchFamily="34" charset="0"/>
              <a:cs typeface="Calibri" pitchFamily="34" charset="0"/>
            </a:endParaRPr>
          </a:p>
        </p:txBody>
      </p:sp>
      <p:sp>
        <p:nvSpPr>
          <p:cNvPr id="9223" name="Rectangle 7"/>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9224" name="Rectangle 8"/>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pic>
        <p:nvPicPr>
          <p:cNvPr id="11" name="10 Imagen" descr="pagina5.jpg"/>
          <p:cNvPicPr>
            <a:picLocks noChangeAspect="1"/>
          </p:cNvPicPr>
          <p:nvPr/>
        </p:nvPicPr>
        <p:blipFill>
          <a:blip r:embed="rId3" cstate="print"/>
          <a:stretch>
            <a:fillRect/>
          </a:stretch>
        </p:blipFill>
        <p:spPr>
          <a:xfrm>
            <a:off x="1822270" y="3857628"/>
            <a:ext cx="5321498" cy="2500330"/>
          </a:xfrm>
          <a:prstGeom prst="rect">
            <a:avLst/>
          </a:prstGeom>
        </p:spPr>
      </p:pic>
      <p:sp>
        <p:nvSpPr>
          <p:cNvPr id="12" name="Rectangle 7"/>
          <p:cNvSpPr>
            <a:spLocks noChangeArrowheads="1"/>
          </p:cNvSpPr>
          <p:nvPr/>
        </p:nvSpPr>
        <p:spPr bwMode="auto">
          <a:xfrm>
            <a:off x="5465799" y="1873242"/>
            <a:ext cx="4321175" cy="412750"/>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es-ES_tradnl" sz="2800" b="1" baseline="30000" dirty="0" smtClean="0">
                <a:solidFill>
                  <a:schemeClr val="bg1"/>
                </a:solidFill>
                <a:latin typeface="Calibri" pitchFamily="34" charset="0"/>
                <a:cs typeface="Calibri" pitchFamily="34" charset="0"/>
              </a:rPr>
              <a:t>Introduction and theory</a:t>
            </a:r>
          </a:p>
          <a:p>
            <a:pPr hangingPunct="1">
              <a:lnSpc>
                <a:spcPct val="100000"/>
              </a:lnSpc>
              <a:spcBef>
                <a:spcPts val="638"/>
              </a:spcBef>
              <a:tabLst>
                <a:tab pos="723900" algn="l"/>
                <a:tab pos="1447800" algn="l"/>
                <a:tab pos="2171700" algn="l"/>
                <a:tab pos="2895600" algn="l"/>
                <a:tab pos="3619500" algn="l"/>
              </a:tabLst>
            </a:pPr>
            <a:endParaRPr lang="es-ES" sz="2000" dirty="0">
              <a:solidFill>
                <a:srgbClr val="FFFFFF"/>
              </a:solidFill>
              <a:latin typeface="Frutiger 45 Light"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1403350" y="2420938"/>
            <a:ext cx="6597674" cy="1493507"/>
          </a:xfrm>
          <a:prstGeom prst="rect">
            <a:avLst/>
          </a:prstGeom>
          <a:noFill/>
          <a:ln w="9360" cap="flat">
            <a:noFill/>
            <a:miter lim="800000"/>
            <a:headEnd/>
            <a:tailEnd/>
          </a:ln>
          <a:effectLst/>
        </p:spPr>
        <p:txBody>
          <a:bodyPr wrap="square" lIns="90000" tIns="45000" rIns="90000" bIns="45000">
            <a:spAutoFit/>
          </a:bodyPr>
          <a:lstStyle/>
          <a:p>
            <a:r>
              <a:rPr lang="en-US" sz="1400" dirty="0" smtClean="0">
                <a:latin typeface="Calibri" pitchFamily="34" charset="0"/>
                <a:cs typeface="Calibri" pitchFamily="34" charset="0"/>
              </a:rPr>
              <a:t>Every day we live in a saturated environment of matter, such as air. Therefore, it is expected that the amplitude of that oscillation decreases over time with each swing. This is due to the interaction of the object with the air and the energy dissipation this interaction causes. </a:t>
            </a:r>
            <a:endParaRPr lang="es-ES" sz="1400" dirty="0" smtClean="0">
              <a:latin typeface="Calibri" pitchFamily="34" charset="0"/>
              <a:cs typeface="Calibri" pitchFamily="34" charset="0"/>
            </a:endParaRPr>
          </a:p>
          <a:p>
            <a:r>
              <a:rPr lang="en-US" sz="1400" dirty="0" smtClean="0">
                <a:latin typeface="Calibri" pitchFamily="34" charset="0"/>
                <a:cs typeface="Calibri" pitchFamily="34" charset="0"/>
              </a:rPr>
              <a:t>A movement of this kind is known as “</a:t>
            </a:r>
            <a:r>
              <a:rPr lang="en-US" sz="1400" i="1" dirty="0" smtClean="0">
                <a:latin typeface="Calibri" pitchFamily="34" charset="0"/>
                <a:cs typeface="Calibri" pitchFamily="34" charset="0"/>
              </a:rPr>
              <a:t>forced or damped oscillation</a:t>
            </a:r>
            <a:r>
              <a:rPr lang="en-US" sz="1400" dirty="0" smtClean="0">
                <a:latin typeface="Calibri" pitchFamily="34" charset="0"/>
                <a:cs typeface="Calibri" pitchFamily="34" charset="0"/>
              </a:rPr>
              <a:t>”, and can be represented graphically with the outline of a wave enclosed between two decreasing curves.</a:t>
            </a:r>
            <a:endParaRPr lang="es-ES" sz="1400" dirty="0">
              <a:solidFill>
                <a:srgbClr val="000000"/>
              </a:solidFill>
              <a:latin typeface="Calibri" pitchFamily="34" charset="0"/>
              <a:cs typeface="Calibri" pitchFamily="34" charset="0"/>
            </a:endParaRPr>
          </a:p>
        </p:txBody>
      </p:sp>
      <p:sp>
        <p:nvSpPr>
          <p:cNvPr id="10242" name="Rectangle 2"/>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s-CL"/>
          </a:p>
        </p:txBody>
      </p:sp>
      <p:sp>
        <p:nvSpPr>
          <p:cNvPr id="10243" name="Rectangle 3"/>
          <p:cNvSpPr>
            <a:spLocks noChangeArrowheads="1"/>
          </p:cNvSpPr>
          <p:nvPr/>
        </p:nvSpPr>
        <p:spPr bwMode="auto">
          <a:xfrm>
            <a:off x="0" y="3314700"/>
            <a:ext cx="9144000" cy="1588"/>
          </a:xfrm>
          <a:prstGeom prst="rect">
            <a:avLst/>
          </a:prstGeom>
          <a:noFill/>
          <a:ln w="9360" cap="flat">
            <a:noFill/>
            <a:miter lim="800000"/>
            <a:headEnd/>
            <a:tailEnd/>
          </a:ln>
          <a:effectLst/>
        </p:spPr>
        <p:txBody>
          <a:bodyPr wrap="none" anchor="ctr"/>
          <a:lstStyle/>
          <a:p>
            <a:endParaRPr lang="es-CL"/>
          </a:p>
        </p:txBody>
      </p:sp>
      <p:sp>
        <p:nvSpPr>
          <p:cNvPr id="10244" name="Rectangle 4"/>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s-CL"/>
          </a:p>
        </p:txBody>
      </p:sp>
      <p:sp>
        <p:nvSpPr>
          <p:cNvPr id="10245" name="Rectangle 5"/>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s-CL"/>
          </a:p>
        </p:txBody>
      </p:sp>
      <p:pic>
        <p:nvPicPr>
          <p:cNvPr id="10247" name="Picture 7"/>
          <p:cNvPicPr>
            <a:picLocks noChangeAspect="1" noChangeArrowheads="1"/>
          </p:cNvPicPr>
          <p:nvPr/>
        </p:nvPicPr>
        <p:blipFill>
          <a:blip r:embed="rId3" cstate="print"/>
          <a:srcRect/>
          <a:stretch>
            <a:fillRect/>
          </a:stretch>
        </p:blipFill>
        <p:spPr bwMode="auto">
          <a:xfrm>
            <a:off x="2019300" y="4022725"/>
            <a:ext cx="4930775" cy="2506663"/>
          </a:xfrm>
          <a:prstGeom prst="rect">
            <a:avLst/>
          </a:prstGeom>
          <a:noFill/>
          <a:ln w="9525" cap="flat">
            <a:noFill/>
            <a:round/>
            <a:headEnd/>
            <a:tailEnd/>
          </a:ln>
          <a:effectLst/>
        </p:spPr>
      </p:pic>
      <p:sp>
        <p:nvSpPr>
          <p:cNvPr id="10248" name="Rectangle 8"/>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10249" name="Rectangle 9"/>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sp>
        <p:nvSpPr>
          <p:cNvPr id="11" name="Rectangle 7"/>
          <p:cNvSpPr>
            <a:spLocks noChangeArrowheads="1"/>
          </p:cNvSpPr>
          <p:nvPr/>
        </p:nvSpPr>
        <p:spPr bwMode="auto">
          <a:xfrm>
            <a:off x="5465799" y="1873242"/>
            <a:ext cx="4321175" cy="412750"/>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es-ES_tradnl" sz="2800" b="1" baseline="30000" dirty="0" smtClean="0">
                <a:solidFill>
                  <a:schemeClr val="bg1"/>
                </a:solidFill>
                <a:latin typeface="Calibri" pitchFamily="34" charset="0"/>
                <a:cs typeface="Calibri" pitchFamily="34" charset="0"/>
              </a:rPr>
              <a:t>Introduction and theory</a:t>
            </a:r>
          </a:p>
          <a:p>
            <a:pPr hangingPunct="1">
              <a:lnSpc>
                <a:spcPct val="100000"/>
              </a:lnSpc>
              <a:spcBef>
                <a:spcPts val="638"/>
              </a:spcBef>
              <a:tabLst>
                <a:tab pos="723900" algn="l"/>
                <a:tab pos="1447800" algn="l"/>
                <a:tab pos="2171700" algn="l"/>
                <a:tab pos="2895600" algn="l"/>
                <a:tab pos="3619500" algn="l"/>
              </a:tabLst>
            </a:pPr>
            <a:endParaRPr lang="es-ES" sz="2000" dirty="0">
              <a:solidFill>
                <a:srgbClr val="FFFFFF"/>
              </a:solidFill>
              <a:latin typeface="Frutiger 45 Light"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185863" y="2551113"/>
            <a:ext cx="6624637" cy="1508575"/>
          </a:xfrm>
          <a:prstGeom prst="rect">
            <a:avLst/>
          </a:prstGeom>
          <a:noFill/>
          <a:ln w="9360" cap="flat">
            <a:noFill/>
            <a:miter lim="800000"/>
            <a:headEnd/>
            <a:tailEnd/>
          </a:ln>
          <a:effectLst/>
        </p:spPr>
        <p:txBody>
          <a:bodyPr lIns="90000" tIns="45000" rIns="90000" bIns="45000">
            <a:spAutoFit/>
          </a:bodyPr>
          <a:lstStyle/>
          <a:p>
            <a:r>
              <a:rPr lang="en-US" sz="1400" dirty="0" smtClean="0">
                <a:latin typeface="Calibri" pitchFamily="34" charset="0"/>
                <a:cs typeface="Calibri" pitchFamily="34" charset="0"/>
              </a:rPr>
              <a:t>In addition, some systems may have more than one oscillation in the same movement, presenting different periods. This is represented graphically as a wave enclosed inside a larger one. </a:t>
            </a:r>
            <a:endParaRPr lang="es-ES" sz="1400" dirty="0" smtClean="0">
              <a:latin typeface="Calibri" pitchFamily="34" charset="0"/>
              <a:cs typeface="Calibri" pitchFamily="34" charset="0"/>
            </a:endParaRPr>
          </a:p>
          <a:p>
            <a:r>
              <a:rPr lang="en-US" sz="1400" dirty="0" smtClean="0">
                <a:latin typeface="Calibri" pitchFamily="34" charset="0"/>
                <a:cs typeface="Calibri" pitchFamily="34" charset="0"/>
              </a:rPr>
              <a:t>This type of movement is known as “</a:t>
            </a:r>
            <a:r>
              <a:rPr lang="en-US" sz="1400" i="1" dirty="0" smtClean="0">
                <a:latin typeface="Calibri" pitchFamily="34" charset="0"/>
                <a:cs typeface="Calibri" pitchFamily="34" charset="0"/>
              </a:rPr>
              <a:t>coupled oscillation</a:t>
            </a:r>
            <a:r>
              <a:rPr lang="en-US" sz="1400" dirty="0" smtClean="0">
                <a:latin typeface="Calibri" pitchFamily="34" charset="0"/>
                <a:cs typeface="Calibri" pitchFamily="34" charset="0"/>
              </a:rPr>
              <a:t>”. It is very useful in recognizing the different degrees of freedom that the system presents, by allowing it to oscillate about an equilibrium position.</a:t>
            </a:r>
            <a:endParaRPr lang="es-ES" sz="1400" dirty="0" smtClean="0">
              <a:latin typeface="Calibri" pitchFamily="34" charset="0"/>
              <a:cs typeface="Calibri" pitchFamily="34" charset="0"/>
            </a:endParaRPr>
          </a:p>
          <a:p>
            <a:pPr algn="just" hangingPunct="1">
              <a:lnSpc>
                <a:spcPct val="100000"/>
              </a:lnSpc>
              <a:tabLst>
                <a:tab pos="723900" algn="l"/>
                <a:tab pos="1447800" algn="l"/>
                <a:tab pos="2171700" algn="l"/>
                <a:tab pos="2895600" algn="l"/>
                <a:tab pos="3619500" algn="l"/>
                <a:tab pos="4343400" algn="l"/>
                <a:tab pos="5067300" algn="l"/>
                <a:tab pos="5791200" algn="l"/>
                <a:tab pos="6515100" algn="l"/>
              </a:tabLst>
            </a:pPr>
            <a:endParaRPr lang="es-ES" sz="1400" dirty="0">
              <a:solidFill>
                <a:srgbClr val="000000"/>
              </a:solidFill>
              <a:latin typeface="Calibri" charset="0"/>
            </a:endParaRPr>
          </a:p>
        </p:txBody>
      </p:sp>
      <p:sp>
        <p:nvSpPr>
          <p:cNvPr id="11266" name="Rectangle 2"/>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s-CL"/>
          </a:p>
        </p:txBody>
      </p:sp>
      <p:sp>
        <p:nvSpPr>
          <p:cNvPr id="11267" name="Rectangle 3"/>
          <p:cNvSpPr>
            <a:spLocks noChangeArrowheads="1"/>
          </p:cNvSpPr>
          <p:nvPr/>
        </p:nvSpPr>
        <p:spPr bwMode="auto">
          <a:xfrm>
            <a:off x="0" y="3314700"/>
            <a:ext cx="9144000" cy="1588"/>
          </a:xfrm>
          <a:prstGeom prst="rect">
            <a:avLst/>
          </a:prstGeom>
          <a:noFill/>
          <a:ln w="9360" cap="flat">
            <a:noFill/>
            <a:miter lim="800000"/>
            <a:headEnd/>
            <a:tailEnd/>
          </a:ln>
          <a:effectLst/>
        </p:spPr>
        <p:txBody>
          <a:bodyPr wrap="none" anchor="ctr"/>
          <a:lstStyle/>
          <a:p>
            <a:endParaRPr lang="es-CL"/>
          </a:p>
        </p:txBody>
      </p:sp>
      <p:sp>
        <p:nvSpPr>
          <p:cNvPr id="11268" name="Rectangle 4"/>
          <p:cNvSpPr>
            <a:spLocks noChangeArrowheads="1"/>
          </p:cNvSpPr>
          <p:nvPr/>
        </p:nvSpPr>
        <p:spPr bwMode="auto">
          <a:xfrm>
            <a:off x="0" y="3338513"/>
            <a:ext cx="9144000" cy="1587"/>
          </a:xfrm>
          <a:prstGeom prst="rect">
            <a:avLst/>
          </a:prstGeom>
          <a:noFill/>
          <a:ln w="9360" cap="flat">
            <a:noFill/>
            <a:miter lim="800000"/>
            <a:headEnd/>
            <a:tailEnd/>
          </a:ln>
          <a:effectLst/>
        </p:spPr>
        <p:txBody>
          <a:bodyPr wrap="none" anchor="ctr"/>
          <a:lstStyle/>
          <a:p>
            <a:endParaRPr lang="es-CL"/>
          </a:p>
        </p:txBody>
      </p:sp>
      <p:sp>
        <p:nvSpPr>
          <p:cNvPr id="11270" name="Rectangle 6"/>
          <p:cNvSpPr>
            <a:spLocks noChangeArrowheads="1"/>
          </p:cNvSpPr>
          <p:nvPr/>
        </p:nvSpPr>
        <p:spPr bwMode="auto">
          <a:xfrm>
            <a:off x="155575" y="-144463"/>
            <a:ext cx="304800" cy="304801"/>
          </a:xfrm>
          <a:prstGeom prst="rect">
            <a:avLst/>
          </a:prstGeom>
          <a:noFill/>
          <a:ln w="9360" cap="flat">
            <a:noFill/>
            <a:miter lim="800000"/>
            <a:headEnd/>
            <a:tailEnd/>
          </a:ln>
          <a:effectLst/>
        </p:spPr>
        <p:txBody>
          <a:bodyPr wrap="none" anchor="ctr"/>
          <a:lstStyle/>
          <a:p>
            <a:endParaRPr lang="es-CL"/>
          </a:p>
        </p:txBody>
      </p:sp>
      <p:sp>
        <p:nvSpPr>
          <p:cNvPr id="11271" name="Rectangle 7"/>
          <p:cNvSpPr>
            <a:spLocks noChangeArrowheads="1"/>
          </p:cNvSpPr>
          <p:nvPr/>
        </p:nvSpPr>
        <p:spPr bwMode="auto">
          <a:xfrm>
            <a:off x="307975" y="7938"/>
            <a:ext cx="304800" cy="304800"/>
          </a:xfrm>
          <a:prstGeom prst="rect">
            <a:avLst/>
          </a:prstGeom>
          <a:noFill/>
          <a:ln w="9360" cap="flat">
            <a:noFill/>
            <a:miter lim="800000"/>
            <a:headEnd/>
            <a:tailEnd/>
          </a:ln>
          <a:effectLst/>
        </p:spPr>
        <p:txBody>
          <a:bodyPr wrap="none" anchor="ctr"/>
          <a:lstStyle/>
          <a:p>
            <a:endParaRPr lang="es-CL"/>
          </a:p>
        </p:txBody>
      </p:sp>
      <p:pic>
        <p:nvPicPr>
          <p:cNvPr id="11272" name="Picture 8"/>
          <p:cNvPicPr>
            <a:picLocks noChangeAspect="1" noChangeArrowheads="1"/>
          </p:cNvPicPr>
          <p:nvPr/>
        </p:nvPicPr>
        <p:blipFill>
          <a:blip r:embed="rId3" cstate="print"/>
          <a:srcRect/>
          <a:stretch>
            <a:fillRect/>
          </a:stretch>
        </p:blipFill>
        <p:spPr bwMode="auto">
          <a:xfrm>
            <a:off x="1814513" y="4365625"/>
            <a:ext cx="5514975" cy="1790700"/>
          </a:xfrm>
          <a:prstGeom prst="rect">
            <a:avLst/>
          </a:prstGeom>
          <a:noFill/>
          <a:ln w="9525" cap="flat">
            <a:noFill/>
            <a:round/>
            <a:headEnd/>
            <a:tailEnd/>
          </a:ln>
          <a:effectLst/>
        </p:spPr>
      </p:pic>
      <p:sp>
        <p:nvSpPr>
          <p:cNvPr id="11273" name="Rectangle 9"/>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11274" name="Rectangle 10"/>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sp>
        <p:nvSpPr>
          <p:cNvPr id="12" name="Rectangle 7"/>
          <p:cNvSpPr>
            <a:spLocks noChangeArrowheads="1"/>
          </p:cNvSpPr>
          <p:nvPr/>
        </p:nvSpPr>
        <p:spPr bwMode="auto">
          <a:xfrm>
            <a:off x="5465799" y="1873242"/>
            <a:ext cx="4321175" cy="412750"/>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es-ES_tradnl" sz="2800" b="1" baseline="30000" dirty="0" smtClean="0">
                <a:solidFill>
                  <a:schemeClr val="bg1"/>
                </a:solidFill>
                <a:latin typeface="Calibri" pitchFamily="34" charset="0"/>
                <a:cs typeface="Calibri" pitchFamily="34" charset="0"/>
              </a:rPr>
              <a:t>Introduction and theory</a:t>
            </a:r>
          </a:p>
          <a:p>
            <a:pPr hangingPunct="1">
              <a:lnSpc>
                <a:spcPct val="100000"/>
              </a:lnSpc>
              <a:spcBef>
                <a:spcPts val="638"/>
              </a:spcBef>
              <a:tabLst>
                <a:tab pos="723900" algn="l"/>
                <a:tab pos="1447800" algn="l"/>
                <a:tab pos="2171700" algn="l"/>
                <a:tab pos="2895600" algn="l"/>
                <a:tab pos="3619500" algn="l"/>
              </a:tabLst>
            </a:pPr>
            <a:endParaRPr lang="es-ES" sz="2000" dirty="0">
              <a:solidFill>
                <a:srgbClr val="FFFFFF"/>
              </a:solidFill>
              <a:latin typeface="Frutiger 45 Light"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1692275" y="2714620"/>
            <a:ext cx="6192838" cy="663343"/>
          </a:xfrm>
          <a:prstGeom prst="rect">
            <a:avLst/>
          </a:prstGeom>
          <a:noFill/>
          <a:ln w="9360" cap="flat">
            <a:noFill/>
            <a:miter lim="800000"/>
            <a:headEnd/>
            <a:tailEnd/>
          </a:ln>
          <a:effectLst/>
        </p:spPr>
        <p:txBody>
          <a:bodyPr wrap="square" lIns="90000" tIns="45000" rIns="90000" bIns="45000">
            <a:spAutoFit/>
          </a:bodyPr>
          <a:lstStyle/>
          <a:p>
            <a:pPr algn="just"/>
            <a:r>
              <a:rPr lang="en-US" sz="2400" baseline="30000" dirty="0" smtClean="0">
                <a:solidFill>
                  <a:srgbClr val="45B491"/>
                </a:solidFill>
                <a:latin typeface="Calibri" pitchFamily="34" charset="0"/>
              </a:rPr>
              <a:t>Now students are encouraged to</a:t>
            </a:r>
            <a:r>
              <a:rPr lang="en-US" sz="2400" dirty="0" smtClean="0">
                <a:solidFill>
                  <a:srgbClr val="45B491"/>
                </a:solidFill>
                <a:latin typeface="Calibri" pitchFamily="34" charset="0"/>
              </a:rPr>
              <a:t> </a:t>
            </a:r>
            <a:r>
              <a:rPr lang="en-US" sz="2400" baseline="30000" dirty="0" smtClean="0">
                <a:solidFill>
                  <a:srgbClr val="45B491"/>
                </a:solidFill>
                <a:latin typeface="Calibri" pitchFamily="34" charset="0"/>
              </a:rPr>
              <a:t>raise a hypothesis which must be tested with an experiment.</a:t>
            </a:r>
            <a:endParaRPr lang="en-US" sz="2400" baseline="30000" dirty="0">
              <a:solidFill>
                <a:srgbClr val="45B491"/>
              </a:solidFill>
              <a:latin typeface="Calibri" pitchFamily="34" charset="0"/>
            </a:endParaRPr>
          </a:p>
        </p:txBody>
      </p:sp>
      <p:pic>
        <p:nvPicPr>
          <p:cNvPr id="12290" name="Picture 2"/>
          <p:cNvPicPr>
            <a:picLocks noChangeAspect="1" noChangeArrowheads="1"/>
          </p:cNvPicPr>
          <p:nvPr/>
        </p:nvPicPr>
        <p:blipFill>
          <a:blip r:embed="rId3" cstate="print"/>
          <a:srcRect/>
          <a:stretch>
            <a:fillRect/>
          </a:stretch>
        </p:blipFill>
        <p:spPr bwMode="auto">
          <a:xfrm>
            <a:off x="1617663" y="3498850"/>
            <a:ext cx="6267450" cy="955675"/>
          </a:xfrm>
          <a:prstGeom prst="rect">
            <a:avLst/>
          </a:prstGeom>
          <a:noFill/>
          <a:ln w="9360" cap="flat">
            <a:noFill/>
            <a:miter lim="800000"/>
            <a:headEnd/>
            <a:tailEnd/>
          </a:ln>
          <a:effectLst/>
        </p:spPr>
      </p:pic>
      <p:pic>
        <p:nvPicPr>
          <p:cNvPr id="12291" name="Picture 3"/>
          <p:cNvPicPr>
            <a:picLocks noChangeAspect="1" noChangeArrowheads="1"/>
          </p:cNvPicPr>
          <p:nvPr/>
        </p:nvPicPr>
        <p:blipFill>
          <a:blip r:embed="rId4" cstate="print"/>
          <a:srcRect/>
          <a:stretch>
            <a:fillRect/>
          </a:stretch>
        </p:blipFill>
        <p:spPr bwMode="auto">
          <a:xfrm>
            <a:off x="1403350" y="3357563"/>
            <a:ext cx="428625" cy="438150"/>
          </a:xfrm>
          <a:prstGeom prst="rect">
            <a:avLst/>
          </a:prstGeom>
          <a:noFill/>
          <a:ln w="9360" cap="flat">
            <a:noFill/>
            <a:miter lim="800000"/>
            <a:headEnd/>
            <a:tailEnd/>
          </a:ln>
          <a:effectLst/>
        </p:spPr>
      </p:pic>
      <p:sp>
        <p:nvSpPr>
          <p:cNvPr id="12292" name="AutoShape 4"/>
          <p:cNvSpPr>
            <a:spLocks noChangeArrowheads="1"/>
          </p:cNvSpPr>
          <p:nvPr/>
        </p:nvSpPr>
        <p:spPr bwMode="auto">
          <a:xfrm>
            <a:off x="1614488" y="2643182"/>
            <a:ext cx="6267450" cy="641356"/>
          </a:xfrm>
          <a:prstGeom prst="roundRect">
            <a:avLst>
              <a:gd name="adj" fmla="val 16667"/>
            </a:avLst>
          </a:prstGeom>
          <a:noFill/>
          <a:ln w="12600" cap="flat">
            <a:solidFill>
              <a:srgbClr val="45B491"/>
            </a:solidFill>
            <a:round/>
            <a:headEnd/>
            <a:tailEnd/>
          </a:ln>
          <a:effectLst/>
        </p:spPr>
        <p:txBody>
          <a:bodyPr wrap="none" anchor="ctr"/>
          <a:lstStyle/>
          <a:p>
            <a:endParaRPr lang="es-CL"/>
          </a:p>
        </p:txBody>
      </p:sp>
      <p:sp>
        <p:nvSpPr>
          <p:cNvPr id="12293" name="Rectangle 5"/>
          <p:cNvSpPr>
            <a:spLocks noChangeArrowheads="1"/>
          </p:cNvSpPr>
          <p:nvPr/>
        </p:nvSpPr>
        <p:spPr bwMode="auto">
          <a:xfrm>
            <a:off x="1763713" y="3500438"/>
            <a:ext cx="6121400" cy="952653"/>
          </a:xfrm>
          <a:prstGeom prst="rect">
            <a:avLst/>
          </a:prstGeom>
          <a:noFill/>
          <a:ln w="9360" cap="flat">
            <a:noFill/>
            <a:miter lim="800000"/>
            <a:headEnd/>
            <a:tailEnd/>
          </a:ln>
          <a:effectLst/>
        </p:spPr>
        <p:txBody>
          <a:bodyPr lIns="90000" tIns="45000" rIns="90000" bIns="45000">
            <a:spAutoFit/>
          </a:bodyPr>
          <a:lstStyle/>
          <a:p>
            <a:pPr algn="just" hangingPunct="1">
              <a:lnSpc>
                <a:spcPct val="100000"/>
              </a:lnSpc>
              <a:tabLst>
                <a:tab pos="723900" algn="l"/>
                <a:tab pos="1447800" algn="l"/>
                <a:tab pos="2171700" algn="l"/>
                <a:tab pos="2895600" algn="l"/>
                <a:tab pos="3619500" algn="l"/>
                <a:tab pos="4343400" algn="l"/>
                <a:tab pos="5067300" algn="l"/>
                <a:tab pos="5791200" algn="l"/>
              </a:tabLst>
            </a:pPr>
            <a:r>
              <a:rPr lang="en-US" sz="1400" b="1" dirty="0" smtClean="0">
                <a:latin typeface="Calibri" pitchFamily="34" charset="0"/>
                <a:cs typeface="Calibri" pitchFamily="34" charset="0"/>
              </a:rPr>
              <a:t>A mass </a:t>
            </a:r>
            <a:r>
              <a:rPr lang="en-US" sz="1400" b="1" dirty="0" smtClean="0">
                <a:latin typeface="Calibri" pitchFamily="34" charset="0"/>
                <a:cs typeface="Calibri" pitchFamily="34" charset="0"/>
              </a:rPr>
              <a:t>is hang </a:t>
            </a:r>
            <a:r>
              <a:rPr lang="en-US" sz="1400" b="1" dirty="0" smtClean="0">
                <a:latin typeface="Calibri" pitchFamily="34" charset="0"/>
                <a:cs typeface="Calibri" pitchFamily="34" charset="0"/>
              </a:rPr>
              <a:t>on </a:t>
            </a:r>
            <a:r>
              <a:rPr lang="en-US" sz="1400" b="1" dirty="0" smtClean="0">
                <a:latin typeface="Calibri" pitchFamily="34" charset="0"/>
                <a:cs typeface="Calibri" pitchFamily="34" charset="0"/>
              </a:rPr>
              <a:t>a spring, as well as </a:t>
            </a:r>
            <a:r>
              <a:rPr lang="en-US" sz="1400" b="1" dirty="0" smtClean="0">
                <a:latin typeface="Calibri" pitchFamily="34" charset="0"/>
                <a:cs typeface="Calibri" pitchFamily="34" charset="0"/>
              </a:rPr>
              <a:t>from </a:t>
            </a:r>
            <a:r>
              <a:rPr lang="en-US" sz="1400" b="1" dirty="0" smtClean="0">
                <a:latin typeface="Calibri" pitchFamily="34" charset="0"/>
                <a:cs typeface="Calibri" pitchFamily="34" charset="0"/>
              </a:rPr>
              <a:t>a digital dynamometer, and the system of its position of equilibrium is shifted in order to obtain a pendulum motion. How will the elastic force of the spring vary? What graph would you expect to obtain for the force according to time? </a:t>
            </a:r>
            <a:endParaRPr lang="es-ES" sz="1400" b="1" dirty="0">
              <a:solidFill>
                <a:srgbClr val="000000"/>
              </a:solidFill>
              <a:latin typeface="Calibri" pitchFamily="34" charset="0"/>
              <a:cs typeface="Calibri" pitchFamily="34" charset="0"/>
            </a:endParaRPr>
          </a:p>
        </p:txBody>
      </p:sp>
      <p:sp>
        <p:nvSpPr>
          <p:cNvPr id="12294" name="Rectangle 6"/>
          <p:cNvSpPr>
            <a:spLocks noChangeArrowheads="1"/>
          </p:cNvSpPr>
          <p:nvPr/>
        </p:nvSpPr>
        <p:spPr bwMode="auto">
          <a:xfrm>
            <a:off x="5465799" y="1873242"/>
            <a:ext cx="4321175" cy="269874"/>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es-ES_tradnl" sz="2800" b="1" baseline="30000" dirty="0" smtClean="0">
                <a:solidFill>
                  <a:schemeClr val="bg1"/>
                </a:solidFill>
                <a:latin typeface="Calibri" pitchFamily="34" charset="0"/>
                <a:cs typeface="Calibri" pitchFamily="34" charset="0"/>
              </a:rPr>
              <a:t>Introduction and theory</a:t>
            </a:r>
          </a:p>
        </p:txBody>
      </p:sp>
      <p:sp>
        <p:nvSpPr>
          <p:cNvPr id="12295" name="Rectangle 7"/>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12296" name="Rectangle 8"/>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313" name="AutoShape 1"/>
          <p:cNvSpPr>
            <a:spLocks noChangeArrowheads="1"/>
          </p:cNvSpPr>
          <p:nvPr/>
        </p:nvSpPr>
        <p:spPr bwMode="auto">
          <a:xfrm>
            <a:off x="1008063" y="2617788"/>
            <a:ext cx="7345362" cy="1835150"/>
          </a:xfrm>
          <a:prstGeom prst="roundRect">
            <a:avLst>
              <a:gd name="adj" fmla="val 16667"/>
            </a:avLst>
          </a:prstGeom>
          <a:solidFill>
            <a:srgbClr val="4194A5"/>
          </a:solidFill>
          <a:ln w="25560" cap="flat">
            <a:solidFill>
              <a:srgbClr val="4194A5"/>
            </a:solidFill>
            <a:round/>
            <a:headEnd/>
            <a:tailEnd/>
          </a:ln>
          <a:effectLst/>
        </p:spPr>
        <p:txBody>
          <a:bodyPr wrap="none" anchor="ctr"/>
          <a:lstStyle/>
          <a:p>
            <a:endParaRPr lang="es-CL"/>
          </a:p>
        </p:txBody>
      </p:sp>
      <p:sp>
        <p:nvSpPr>
          <p:cNvPr id="13314" name="Rectangle 2"/>
          <p:cNvSpPr>
            <a:spLocks noChangeArrowheads="1"/>
          </p:cNvSpPr>
          <p:nvPr/>
        </p:nvSpPr>
        <p:spPr bwMode="auto">
          <a:xfrm>
            <a:off x="1260475" y="2636838"/>
            <a:ext cx="6983413" cy="1814428"/>
          </a:xfrm>
          <a:prstGeom prst="rect">
            <a:avLst/>
          </a:prstGeom>
          <a:noFill/>
          <a:ln w="9360" cap="flat">
            <a:noFill/>
            <a:miter lim="800000"/>
            <a:headEnd/>
            <a:tailEnd/>
          </a:ln>
          <a:effectLst/>
        </p:spPr>
        <p:txBody>
          <a:bodyPr lIns="90000" tIns="45000" rIns="90000" bIns="45000">
            <a:spAutoFit/>
          </a:bodyPr>
          <a:lstStyle/>
          <a:p>
            <a:pPr algn="just"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1600" dirty="0" smtClean="0">
                <a:latin typeface="Calibri" pitchFamily="34" charset="0"/>
                <a:cs typeface="Calibri" pitchFamily="34" charset="0"/>
              </a:rPr>
              <a:t>Students will perform a continuous measurement of the spring force at one end of the spring. Meanwhile, at the other end, a mass of a pendulum will be allowed to oscillate, so that later the graphical representation of the spring force according to </a:t>
            </a:r>
            <a:r>
              <a:rPr lang="en-US" sz="1600" dirty="0" smtClean="0">
                <a:latin typeface="Calibri" pitchFamily="34" charset="0"/>
                <a:cs typeface="Calibri" pitchFamily="34" charset="0"/>
              </a:rPr>
              <a:t>time </a:t>
            </a:r>
            <a:r>
              <a:rPr lang="en-US" sz="1600" dirty="0" smtClean="0">
                <a:latin typeface="Calibri" pitchFamily="34" charset="0"/>
                <a:cs typeface="Calibri" pitchFamily="34" charset="0"/>
              </a:rPr>
              <a:t>can be observed and analyzed. Knowing the relation between the elastic force and the stretching of the spring, students can infer what kind of oscillation was present in the phenomenon. To do so, they must use the Dymo force and acceleration sensor.</a:t>
            </a:r>
            <a:endParaRPr lang="es-ES" sz="1600" dirty="0">
              <a:solidFill>
                <a:srgbClr val="000000"/>
              </a:solidFill>
              <a:latin typeface="Calibri" pitchFamily="34" charset="0"/>
              <a:cs typeface="Calibri" pitchFamily="34" charset="0"/>
            </a:endParaRPr>
          </a:p>
        </p:txBody>
      </p:sp>
      <p:sp>
        <p:nvSpPr>
          <p:cNvPr id="13315" name="Rectangle 3"/>
          <p:cNvSpPr>
            <a:spLocks noChangeArrowheads="1"/>
          </p:cNvSpPr>
          <p:nvPr/>
        </p:nvSpPr>
        <p:spPr bwMode="auto">
          <a:xfrm>
            <a:off x="5429256" y="1873242"/>
            <a:ext cx="4321175" cy="269874"/>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es-ES_tradnl" sz="2800" b="1" baseline="30000" dirty="0" smtClean="0">
                <a:solidFill>
                  <a:schemeClr val="bg1"/>
                </a:solidFill>
                <a:latin typeface="Calibri" pitchFamily="34" charset="0"/>
                <a:cs typeface="Calibri" pitchFamily="34" charset="0"/>
              </a:rPr>
              <a:t>Activity description</a:t>
            </a:r>
          </a:p>
        </p:txBody>
      </p:sp>
      <p:sp>
        <p:nvSpPr>
          <p:cNvPr id="13316" name="Rectangle 4"/>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en-US" sz="1600" b="1" dirty="0" smtClean="0">
                <a:solidFill>
                  <a:schemeClr val="bg1"/>
                </a:solidFill>
                <a:latin typeface="Calibri" pitchFamily="34" charset="0"/>
                <a:cs typeface="Calibri" pitchFamily="34" charset="0"/>
              </a:rPr>
              <a:t>Elastic pendulum </a:t>
            </a:r>
            <a:endParaRPr lang="es-ES" sz="1600" b="1" dirty="0">
              <a:solidFill>
                <a:schemeClr val="bg1"/>
              </a:solidFill>
              <a:latin typeface="Calibri" pitchFamily="34" charset="0"/>
              <a:cs typeface="Calibri" pitchFamily="34" charset="0"/>
            </a:endParaRPr>
          </a:p>
        </p:txBody>
      </p:sp>
      <p:sp>
        <p:nvSpPr>
          <p:cNvPr id="13317" name="Rectangle 5"/>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en-US" sz="1000" dirty="0" smtClean="0">
                <a:solidFill>
                  <a:schemeClr val="bg2"/>
                </a:solidFill>
                <a:latin typeface="Calibri" pitchFamily="34" charset="0"/>
                <a:cs typeface="Calibri" pitchFamily="34" charset="0"/>
              </a:rPr>
              <a:t>Observing changes in the elastic force exerted by a spring acting as a pendulum</a:t>
            </a:r>
            <a:endParaRPr lang="es-ES" sz="1000" dirty="0">
              <a:solidFill>
                <a:schemeClr val="bg2"/>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1553</Words>
  <Application>Microsoft Office PowerPoint</Application>
  <PresentationFormat>On-screen Show (4:3)</PresentationFormat>
  <Paragraphs>158</Paragraphs>
  <Slides>21</Slides>
  <Notes>21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Tema de Office</vt:lpstr>
      <vt:lpstr>Tema de Office</vt: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efecto_note</dc:creator>
  <cp:lastModifiedBy>rebecca</cp:lastModifiedBy>
  <cp:revision>48</cp:revision>
  <cp:lastPrinted>1601-01-01T00:00:00Z</cp:lastPrinted>
  <dcterms:created xsi:type="dcterms:W3CDTF">1601-01-01T00:00:00Z</dcterms:created>
  <dcterms:modified xsi:type="dcterms:W3CDTF">2014-04-02T05:26:23Z</dcterms:modified>
</cp:coreProperties>
</file>